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PT Sans Narrow"/>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168EE6-C7A6-4578-A58E-A61403A5A542}">
  <a:tblStyle styleId="{78168EE6-C7A6-4578-A58E-A61403A5A5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PTSansNarrow-bold.fntdata"/><Relationship Id="rId12" Type="http://schemas.openxmlformats.org/officeDocument/2006/relationships/slide" Target="slides/slide6.xml"/><Relationship Id="rId34" Type="http://schemas.openxmlformats.org/officeDocument/2006/relationships/font" Target="fonts/PTSansNarrow-regular.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4992efb5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4992efb5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5a65e47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5a65e47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2c15f93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2c15f93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c15f93ae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2c15f93ae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be8ea35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be8ea35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execute PySpark in a local mode, adjusting the number of cores utilized. </a:t>
            </a:r>
            <a:r>
              <a:rPr lang="en"/>
              <a:t>We notice a consistent decline in latency as the no of cores increase until reaching 3. This illustrates the impact of distributing data processing across multiple CPU cores. However, with 4 cores, a slight latency increase is noticed.</a:t>
            </a:r>
            <a:r>
              <a:rPr lang="en" sz="1200">
                <a:solidFill>
                  <a:srgbClr val="D1D5DB"/>
                </a:solidFill>
                <a:highlight>
                  <a:srgbClr val="343541"/>
                </a:highlight>
                <a:latin typeface="Roboto"/>
                <a:ea typeface="Roboto"/>
                <a:cs typeface="Roboto"/>
                <a:sym typeface="Roboto"/>
              </a:rPr>
              <a:t> </a:t>
            </a:r>
            <a:r>
              <a:rPr lang="en"/>
              <a:t>We hypothesize that employing many cores prompts resource competition among jobs, leading to additional context switches and a subsequent marginal rise in latency.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2c15ca9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2c15ca9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observation holds for both Apple M1 and Intel i5 CPUs.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2c15f93a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2c15f93a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CPU usage, we observe a steady increase with no of cores utilized. Increasing no of cores allows more tasks to be processed simultaneously which leads to higher CPU utilization as more cores are active at the same time.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4992efb5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4992efb5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all our results compiled into a single table.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2c15f93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2c15f93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we </a:t>
            </a:r>
            <a:r>
              <a:rPr lang="en"/>
              <a:t>observe</a:t>
            </a:r>
            <a:r>
              <a:rPr lang="en"/>
              <a:t> </a:t>
            </a:r>
            <a:r>
              <a:rPr lang="en"/>
              <a:t>latency</a:t>
            </a:r>
            <a:r>
              <a:rPr lang="en"/>
              <a:t> in </a:t>
            </a:r>
            <a:r>
              <a:rPr lang="en"/>
              <a:t>Apple M1 were much lower than Intel i5. </a:t>
            </a:r>
            <a:endParaRPr/>
          </a:p>
          <a:p>
            <a:pPr indent="0" lvl="0" marL="0" rtl="0" algn="l">
              <a:spcBef>
                <a:spcPts val="0"/>
              </a:spcBef>
              <a:spcAft>
                <a:spcPts val="0"/>
              </a:spcAft>
              <a:buNone/>
            </a:pPr>
            <a:r>
              <a:rPr lang="en"/>
              <a:t>CPU Utilization is almost similar for M1 and i5.</a:t>
            </a:r>
            <a:endParaRPr/>
          </a:p>
          <a:p>
            <a:pPr indent="0" lvl="0" marL="0" rtl="0" algn="l">
              <a:spcBef>
                <a:spcPts val="0"/>
              </a:spcBef>
              <a:spcAft>
                <a:spcPts val="0"/>
              </a:spcAft>
              <a:buNone/>
            </a:pPr>
            <a:r>
              <a:rPr lang="en"/>
              <a:t>Memory utilization was higher in Intel i5 across number of cores.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2c15f9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2c15f9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model performances, we observe that Logistic Regression performs the best on </a:t>
            </a:r>
            <a:r>
              <a:rPr lang="en"/>
              <a:t>binary</a:t>
            </a:r>
            <a:r>
              <a:rPr lang="en"/>
              <a:t> sentiment classification on every evaluation metric. All models achieve over 90% accuracy and F1 score.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4992efb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4992efb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2c15f93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2c15f93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CPU and Memory utilization plots for M1 and i5.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c15f93a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c15f93a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5a65e47e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5a65e47e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5a65e47e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5a65e47e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44992efb5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44992efb5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4992efb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44992efb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44992efb5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44992efb5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5a65e47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5a65e47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44992efb5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44992efb5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2c15f93a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2c15f93a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45a65e47e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5a65e47e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eweb.ucsd.edu/~jmcauley/datasets/amazon_v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127050" y="1949750"/>
            <a:ext cx="6705900" cy="106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860">
                <a:solidFill>
                  <a:srgbClr val="434343"/>
                </a:solidFill>
              </a:rPr>
              <a:t>Harnessing the Power of Big Data: A Big Data Analysis of Digital Music Reviews using PySpark</a:t>
            </a:r>
            <a:endParaRPr sz="2860">
              <a:solidFill>
                <a:srgbClr val="434343"/>
              </a:solidFill>
            </a:endParaRPr>
          </a:p>
        </p:txBody>
      </p:sp>
      <p:sp>
        <p:nvSpPr>
          <p:cNvPr id="67" name="Google Shape;67;p13"/>
          <p:cNvSpPr txBox="1"/>
          <p:nvPr/>
        </p:nvSpPr>
        <p:spPr>
          <a:xfrm>
            <a:off x="1650300" y="3328250"/>
            <a:ext cx="5843400" cy="6156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Team members:</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Charchit Saraswat,Debanjan Mondal, Niyati Sharma, Siddharth Jain</a:t>
            </a:r>
            <a:endParaRPr>
              <a:latin typeface="Open Sans"/>
              <a:ea typeface="Open Sans"/>
              <a:cs typeface="Open Sans"/>
              <a:sym typeface="Open Sans"/>
            </a:endParaRPr>
          </a:p>
        </p:txBody>
      </p:sp>
      <p:sp>
        <p:nvSpPr>
          <p:cNvPr id="68" name="Google Shape;68;p13"/>
          <p:cNvSpPr txBox="1"/>
          <p:nvPr/>
        </p:nvSpPr>
        <p:spPr>
          <a:xfrm>
            <a:off x="3215950" y="1380350"/>
            <a:ext cx="2528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1"/>
                </a:solidFill>
                <a:latin typeface="Open Sans"/>
                <a:ea typeface="Open Sans"/>
                <a:cs typeface="Open Sans"/>
                <a:sym typeface="Open Sans"/>
              </a:rPr>
              <a:t>CS 532 Project</a:t>
            </a:r>
            <a:endParaRPr b="1" sz="2500">
              <a:solidFill>
                <a:schemeClr val="accen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367000" y="1019700"/>
            <a:ext cx="8520600" cy="3972600"/>
          </a:xfrm>
          <a:prstGeom prst="rect">
            <a:avLst/>
          </a:prstGeom>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200">
              <a:latin typeface="Roboto"/>
              <a:ea typeface="Roboto"/>
              <a:cs typeface="Roboto"/>
              <a:sym typeface="Roboto"/>
            </a:endParaRPr>
          </a:p>
          <a:p>
            <a:pPr indent="-304800" lvl="0" marL="457200" rtl="0" algn="l">
              <a:spcBef>
                <a:spcPts val="1200"/>
              </a:spcBef>
              <a:spcAft>
                <a:spcPts val="0"/>
              </a:spcAft>
              <a:buSzPts val="1200"/>
              <a:buFont typeface="Roboto"/>
              <a:buChar char="●"/>
            </a:pPr>
            <a:r>
              <a:rPr b="1" lang="en" sz="1200">
                <a:latin typeface="Roboto"/>
                <a:ea typeface="Roboto"/>
                <a:cs typeface="Roboto"/>
                <a:sym typeface="Roboto"/>
              </a:rPr>
              <a:t>Charchit Saraswat</a:t>
            </a:r>
            <a:r>
              <a:rPr lang="en" sz="1200">
                <a:latin typeface="Roboto"/>
                <a:ea typeface="Roboto"/>
                <a:cs typeface="Roboto"/>
                <a:sym typeface="Roboto"/>
              </a:rPr>
              <a:t>:</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Write code for monitoring the performance of pyspark using psutil and multi-threading.</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Created plots from the collected monitoring data.</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 sz="1200">
                <a:latin typeface="Roboto"/>
                <a:ea typeface="Roboto"/>
                <a:cs typeface="Roboto"/>
                <a:sym typeface="Roboto"/>
              </a:rPr>
              <a:t>Debanjan Mondal</a:t>
            </a:r>
            <a:r>
              <a:rPr lang="en" sz="1200">
                <a:latin typeface="Roboto"/>
                <a:ea typeface="Roboto"/>
                <a:cs typeface="Roboto"/>
                <a:sym typeface="Roboto"/>
              </a:rPr>
              <a:t>:</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Worked on data fetching and pre-processing.</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Focused on implementation of Naive Bayes, SVM and Logistic Regression in PySparkML</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 sz="1200">
                <a:latin typeface="Roboto"/>
                <a:ea typeface="Roboto"/>
                <a:cs typeface="Roboto"/>
                <a:sym typeface="Roboto"/>
              </a:rPr>
              <a:t>Niyati Sharma:</a:t>
            </a:r>
            <a:endParaRPr b="1"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Installing </a:t>
            </a:r>
            <a:r>
              <a:rPr lang="en" sz="1200">
                <a:latin typeface="Roboto"/>
                <a:ea typeface="Roboto"/>
                <a:cs typeface="Roboto"/>
                <a:sym typeface="Roboto"/>
              </a:rPr>
              <a:t>dependencies </a:t>
            </a:r>
            <a:r>
              <a:rPr lang="en" sz="1200">
                <a:latin typeface="Roboto"/>
                <a:ea typeface="Roboto"/>
                <a:cs typeface="Roboto"/>
                <a:sym typeface="Roboto"/>
              </a:rPr>
              <a:t>and setup environment for Windows OS.</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Run scripts and analyze the performance metrics on Windows OS.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b="1" lang="en" sz="1200">
                <a:latin typeface="Roboto"/>
                <a:ea typeface="Roboto"/>
                <a:cs typeface="Roboto"/>
                <a:sym typeface="Roboto"/>
              </a:rPr>
              <a:t>Siddharth Jain</a:t>
            </a:r>
            <a:r>
              <a:rPr lang="en" sz="1200">
                <a:latin typeface="Roboto"/>
                <a:ea typeface="Roboto"/>
                <a:cs typeface="Roboto"/>
                <a:sym typeface="Roboto"/>
              </a:rPr>
              <a:t>:</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Installing dependencies and setup environment for Mac OS.</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Run scripts and analyze the performance metrics on Mac OS.</a:t>
            </a:r>
            <a:endParaRPr sz="1200">
              <a:latin typeface="Roboto"/>
              <a:ea typeface="Roboto"/>
              <a:cs typeface="Roboto"/>
              <a:sym typeface="Roboto"/>
            </a:endParaRPr>
          </a:p>
          <a:p>
            <a:pPr indent="0" lvl="0" marL="457200" rtl="0" algn="l">
              <a:spcBef>
                <a:spcPts val="1200"/>
              </a:spcBef>
              <a:spcAft>
                <a:spcPts val="1200"/>
              </a:spcAft>
              <a:buNone/>
            </a:pPr>
            <a:r>
              <a:t/>
            </a:r>
            <a:endParaRPr sz="1900"/>
          </a:p>
        </p:txBody>
      </p:sp>
      <p:sp>
        <p:nvSpPr>
          <p:cNvPr id="125" name="Google Shape;125;p22"/>
          <p:cNvSpPr txBox="1"/>
          <p:nvPr>
            <p:ph type="title"/>
          </p:nvPr>
        </p:nvSpPr>
        <p:spPr>
          <a:xfrm>
            <a:off x="367000" y="201550"/>
            <a:ext cx="31644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3040"/>
              <a:t>Contributions</a:t>
            </a:r>
            <a:endParaRPr sz="304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642550" y="100075"/>
            <a:ext cx="38589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t>Possible Improvements</a:t>
            </a:r>
            <a:endParaRPr sz="3040"/>
          </a:p>
        </p:txBody>
      </p:sp>
      <p:sp>
        <p:nvSpPr>
          <p:cNvPr id="131" name="Google Shape;131;p23"/>
          <p:cNvSpPr txBox="1"/>
          <p:nvPr>
            <p:ph idx="1" type="body"/>
          </p:nvPr>
        </p:nvSpPr>
        <p:spPr>
          <a:xfrm>
            <a:off x="333875" y="1256175"/>
            <a:ext cx="3654600" cy="1434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1400">
                <a:solidFill>
                  <a:schemeClr val="accent5"/>
                </a:solidFill>
                <a:latin typeface="Roboto"/>
                <a:ea typeface="Roboto"/>
                <a:cs typeface="Roboto"/>
                <a:sym typeface="Roboto"/>
              </a:rPr>
              <a:t>Handling class imbalance</a:t>
            </a:r>
            <a:endParaRPr b="1" sz="1400">
              <a:solidFill>
                <a:schemeClr val="accent5"/>
              </a:solidFill>
              <a:latin typeface="Roboto"/>
              <a:ea typeface="Roboto"/>
              <a:cs typeface="Roboto"/>
              <a:sym typeface="Roboto"/>
            </a:endParaRPr>
          </a:p>
          <a:p>
            <a:pPr indent="0" lvl="0" marL="0" rtl="0" algn="l">
              <a:spcBef>
                <a:spcPts val="1200"/>
              </a:spcBef>
              <a:spcAft>
                <a:spcPts val="1200"/>
              </a:spcAft>
              <a:buNone/>
            </a:pPr>
            <a:r>
              <a:rPr lang="en" sz="1400">
                <a:latin typeface="Roboto"/>
                <a:ea typeface="Roboto"/>
                <a:cs typeface="Roboto"/>
                <a:sym typeface="Roboto"/>
              </a:rPr>
              <a:t>As the dataset is highly imbalanced, </a:t>
            </a:r>
            <a:r>
              <a:rPr lang="en" sz="1400">
                <a:latin typeface="Roboto"/>
                <a:ea typeface="Roboto"/>
                <a:cs typeface="Roboto"/>
                <a:sym typeface="Roboto"/>
              </a:rPr>
              <a:t>we can use techniques such as oversampling or undersampling to improve performance.</a:t>
            </a:r>
            <a:endParaRPr sz="1400">
              <a:latin typeface="Roboto"/>
              <a:ea typeface="Roboto"/>
              <a:cs typeface="Roboto"/>
              <a:sym typeface="Roboto"/>
            </a:endParaRPr>
          </a:p>
        </p:txBody>
      </p:sp>
      <p:sp>
        <p:nvSpPr>
          <p:cNvPr id="132" name="Google Shape;132;p23"/>
          <p:cNvSpPr txBox="1"/>
          <p:nvPr>
            <p:ph idx="1" type="body"/>
          </p:nvPr>
        </p:nvSpPr>
        <p:spPr>
          <a:xfrm>
            <a:off x="4457700" y="1256175"/>
            <a:ext cx="4176900" cy="1434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Roboto"/>
                <a:ea typeface="Roboto"/>
                <a:cs typeface="Roboto"/>
                <a:sym typeface="Roboto"/>
              </a:rPr>
              <a:t>Distributed training</a:t>
            </a:r>
            <a:endParaRPr b="1" sz="1400">
              <a:solidFill>
                <a:schemeClr val="accent5"/>
              </a:solidFill>
              <a:latin typeface="Roboto"/>
              <a:ea typeface="Roboto"/>
              <a:cs typeface="Roboto"/>
              <a:sym typeface="Roboto"/>
            </a:endParaRPr>
          </a:p>
          <a:p>
            <a:pPr indent="0" lvl="0" marL="0" rtl="0" algn="l">
              <a:spcBef>
                <a:spcPts val="1200"/>
              </a:spcBef>
              <a:spcAft>
                <a:spcPts val="1200"/>
              </a:spcAft>
              <a:buNone/>
            </a:pPr>
            <a:r>
              <a:rPr lang="en" sz="1400">
                <a:latin typeface="Roboto"/>
                <a:ea typeface="Roboto"/>
                <a:cs typeface="Roboto"/>
                <a:sym typeface="Roboto"/>
              </a:rPr>
              <a:t>We only explored training in one machine. DIstributed training across multiple GPU clusters can speed up the training process significantly</a:t>
            </a:r>
            <a:endParaRPr sz="1400">
              <a:latin typeface="Roboto"/>
              <a:ea typeface="Roboto"/>
              <a:cs typeface="Roboto"/>
              <a:sym typeface="Roboto"/>
            </a:endParaRPr>
          </a:p>
        </p:txBody>
      </p:sp>
      <p:sp>
        <p:nvSpPr>
          <p:cNvPr id="133" name="Google Shape;133;p23"/>
          <p:cNvSpPr txBox="1"/>
          <p:nvPr/>
        </p:nvSpPr>
        <p:spPr>
          <a:xfrm>
            <a:off x="333875" y="3062650"/>
            <a:ext cx="8300700" cy="1205100"/>
          </a:xfrm>
          <a:prstGeom prst="rect">
            <a:avLst/>
          </a:prstGeom>
          <a:noFill/>
          <a:ln cap="flat" cmpd="sng" w="19050">
            <a:solidFill>
              <a:srgbClr val="000000"/>
            </a:solidFill>
            <a:prstDash val="solid"/>
            <a:round/>
            <a:headEnd len="sm" w="sm" type="none"/>
            <a:tailEnd len="sm" w="sm" type="none"/>
          </a:ln>
        </p:spPr>
        <p:txBody>
          <a:bodyPr anchorCtr="0" anchor="t" bIns="0" lIns="91425" spcFirstLastPara="1" rIns="91425" wrap="square" tIns="91425">
            <a:spAutoFit/>
          </a:bodyPr>
          <a:lstStyle/>
          <a:p>
            <a:pPr indent="0" lvl="0" marL="0" rtl="0" algn="ctr">
              <a:lnSpc>
                <a:spcPct val="115000"/>
              </a:lnSpc>
              <a:spcBef>
                <a:spcPts val="0"/>
              </a:spcBef>
              <a:spcAft>
                <a:spcPts val="0"/>
              </a:spcAft>
              <a:buNone/>
            </a:pPr>
            <a:r>
              <a:rPr b="1" lang="en">
                <a:solidFill>
                  <a:schemeClr val="accent5"/>
                </a:solidFill>
                <a:latin typeface="Roboto"/>
                <a:ea typeface="Roboto"/>
                <a:cs typeface="Roboto"/>
                <a:sym typeface="Roboto"/>
              </a:rPr>
              <a:t>Real Time Monitoring</a:t>
            </a:r>
            <a:endParaRPr b="1">
              <a:solidFill>
                <a:schemeClr val="accent5"/>
              </a:solidFill>
              <a:latin typeface="Roboto"/>
              <a:ea typeface="Roboto"/>
              <a:cs typeface="Roboto"/>
              <a:sym typeface="Roboto"/>
            </a:endParaRPr>
          </a:p>
          <a:p>
            <a:pPr indent="0" lvl="0" marL="0" rtl="0" algn="l">
              <a:lnSpc>
                <a:spcPct val="115000"/>
              </a:lnSpc>
              <a:spcBef>
                <a:spcPts val="1200"/>
              </a:spcBef>
              <a:spcAft>
                <a:spcPts val="1200"/>
              </a:spcAft>
              <a:buNone/>
            </a:pPr>
            <a:r>
              <a:rPr lang="en">
                <a:solidFill>
                  <a:schemeClr val="dk2"/>
                </a:solidFill>
                <a:latin typeface="Roboto"/>
                <a:ea typeface="Roboto"/>
                <a:cs typeface="Roboto"/>
                <a:sym typeface="Roboto"/>
              </a:rPr>
              <a:t>We can use real-time monitoring tools like Grafana and Prometheus. Alerts can be setup for CPU and memory utilization on these tools to inform about possible failures and crashes. We can add retries in case of failures.</a:t>
            </a:r>
            <a:endParaRPr>
              <a:solidFill>
                <a:srgbClr val="EBF1FF"/>
              </a:solidFill>
              <a:highlight>
                <a:srgbClr val="2D3137"/>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Tests - Monitoring</a:t>
            </a:r>
            <a:endParaRPr/>
          </a:p>
        </p:txBody>
      </p:sp>
      <p:sp>
        <p:nvSpPr>
          <p:cNvPr id="139" name="Google Shape;139;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test the sanity of our monitoring system, we shut down all the applications on our systems.</a:t>
            </a:r>
            <a:endParaRPr/>
          </a:p>
          <a:p>
            <a:pPr indent="-342900" lvl="0" marL="457200" rtl="0" algn="l">
              <a:spcBef>
                <a:spcPts val="0"/>
              </a:spcBef>
              <a:spcAft>
                <a:spcPts val="0"/>
              </a:spcAft>
              <a:buSzPts val="1800"/>
              <a:buChar char="●"/>
            </a:pPr>
            <a:r>
              <a:rPr lang="en"/>
              <a:t>We created a simple counting while loop on the main thread while our monitoring thread read the resource utilization data with psutil.</a:t>
            </a:r>
            <a:endParaRPr/>
          </a:p>
          <a:p>
            <a:pPr indent="-342900" lvl="0" marL="457200" rtl="0" algn="l">
              <a:spcBef>
                <a:spcPts val="0"/>
              </a:spcBef>
              <a:spcAft>
                <a:spcPts val="0"/>
              </a:spcAft>
              <a:buSzPts val="1800"/>
              <a:buChar char="●"/>
            </a:pPr>
            <a:r>
              <a:rPr lang="en"/>
              <a:t>We ensured that reading from our monitoring system made sense with what we were seeing on Top in MacOS and Task Manager on Windows OS.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1934250" y="445025"/>
            <a:ext cx="5275500" cy="70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3040"/>
              <a:t>Tests - Evaluation Metrics</a:t>
            </a:r>
            <a:endParaRPr sz="3040"/>
          </a:p>
        </p:txBody>
      </p:sp>
      <p:sp>
        <p:nvSpPr>
          <p:cNvPr id="145" name="Google Shape;145;p25"/>
          <p:cNvSpPr txBox="1"/>
          <p:nvPr>
            <p:ph idx="1" type="body"/>
          </p:nvPr>
        </p:nvSpPr>
        <p:spPr>
          <a:xfrm>
            <a:off x="311700" y="1266325"/>
            <a:ext cx="8520600" cy="4008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t>For the classification tasks, we evaluate the models on the following metrics</a:t>
            </a:r>
            <a:endParaRPr/>
          </a:p>
        </p:txBody>
      </p:sp>
      <p:sp>
        <p:nvSpPr>
          <p:cNvPr id="146" name="Google Shape;146;p25"/>
          <p:cNvSpPr txBox="1"/>
          <p:nvPr/>
        </p:nvSpPr>
        <p:spPr>
          <a:xfrm>
            <a:off x="135350" y="1951975"/>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Accuracy</a:t>
            </a:r>
            <a:endParaRPr>
              <a:latin typeface="Open Sans"/>
              <a:ea typeface="Open Sans"/>
              <a:cs typeface="Open Sans"/>
              <a:sym typeface="Open Sans"/>
            </a:endParaRPr>
          </a:p>
        </p:txBody>
      </p:sp>
      <p:sp>
        <p:nvSpPr>
          <p:cNvPr id="147" name="Google Shape;147;p25"/>
          <p:cNvSpPr txBox="1"/>
          <p:nvPr/>
        </p:nvSpPr>
        <p:spPr>
          <a:xfrm>
            <a:off x="4912125" y="1951975"/>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Precision</a:t>
            </a:r>
            <a:endParaRPr>
              <a:latin typeface="Open Sans"/>
              <a:ea typeface="Open Sans"/>
              <a:cs typeface="Open Sans"/>
              <a:sym typeface="Open Sans"/>
            </a:endParaRPr>
          </a:p>
        </p:txBody>
      </p:sp>
      <p:sp>
        <p:nvSpPr>
          <p:cNvPr id="148" name="Google Shape;148;p25"/>
          <p:cNvSpPr txBox="1"/>
          <p:nvPr/>
        </p:nvSpPr>
        <p:spPr>
          <a:xfrm>
            <a:off x="52675" y="3625000"/>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Recall</a:t>
            </a:r>
            <a:endParaRPr>
              <a:latin typeface="Open Sans"/>
              <a:ea typeface="Open Sans"/>
              <a:cs typeface="Open Sans"/>
              <a:sym typeface="Open Sans"/>
            </a:endParaRPr>
          </a:p>
        </p:txBody>
      </p:sp>
      <p:sp>
        <p:nvSpPr>
          <p:cNvPr id="149" name="Google Shape;149;p25"/>
          <p:cNvSpPr txBox="1"/>
          <p:nvPr/>
        </p:nvSpPr>
        <p:spPr>
          <a:xfrm>
            <a:off x="4985475" y="3625000"/>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F1 score</a:t>
            </a:r>
            <a:endParaRPr>
              <a:latin typeface="Open Sans"/>
              <a:ea typeface="Open Sans"/>
              <a:cs typeface="Open Sans"/>
              <a:sym typeface="Open Sans"/>
            </a:endParaRPr>
          </a:p>
        </p:txBody>
      </p:sp>
      <p:pic>
        <p:nvPicPr>
          <p:cNvPr id="150" name="Google Shape;150;p25"/>
          <p:cNvPicPr preferRelativeResize="0"/>
          <p:nvPr/>
        </p:nvPicPr>
        <p:blipFill>
          <a:blip r:embed="rId3">
            <a:alphaModFix/>
          </a:blip>
          <a:stretch>
            <a:fillRect/>
          </a:stretch>
        </p:blipFill>
        <p:spPr>
          <a:xfrm>
            <a:off x="1577200" y="1951975"/>
            <a:ext cx="2511549" cy="906295"/>
          </a:xfrm>
          <a:prstGeom prst="rect">
            <a:avLst/>
          </a:prstGeom>
          <a:noFill/>
          <a:ln>
            <a:noFill/>
          </a:ln>
        </p:spPr>
      </p:pic>
      <p:pic>
        <p:nvPicPr>
          <p:cNvPr id="151" name="Google Shape;151;p25"/>
          <p:cNvPicPr preferRelativeResize="0"/>
          <p:nvPr/>
        </p:nvPicPr>
        <p:blipFill>
          <a:blip r:embed="rId4">
            <a:alphaModFix/>
          </a:blip>
          <a:stretch>
            <a:fillRect/>
          </a:stretch>
        </p:blipFill>
        <p:spPr>
          <a:xfrm>
            <a:off x="6158700" y="1951974"/>
            <a:ext cx="2765954" cy="707400"/>
          </a:xfrm>
          <a:prstGeom prst="rect">
            <a:avLst/>
          </a:prstGeom>
          <a:noFill/>
          <a:ln>
            <a:noFill/>
          </a:ln>
        </p:spPr>
      </p:pic>
      <p:pic>
        <p:nvPicPr>
          <p:cNvPr id="152" name="Google Shape;152;p25"/>
          <p:cNvPicPr preferRelativeResize="0"/>
          <p:nvPr/>
        </p:nvPicPr>
        <p:blipFill>
          <a:blip r:embed="rId5">
            <a:alphaModFix/>
          </a:blip>
          <a:stretch>
            <a:fillRect/>
          </a:stretch>
        </p:blipFill>
        <p:spPr>
          <a:xfrm>
            <a:off x="1160225" y="3624993"/>
            <a:ext cx="2765950" cy="693107"/>
          </a:xfrm>
          <a:prstGeom prst="rect">
            <a:avLst/>
          </a:prstGeom>
          <a:noFill/>
          <a:ln>
            <a:noFill/>
          </a:ln>
        </p:spPr>
      </p:pic>
      <p:pic>
        <p:nvPicPr>
          <p:cNvPr id="153" name="Google Shape;153;p25"/>
          <p:cNvPicPr preferRelativeResize="0"/>
          <p:nvPr/>
        </p:nvPicPr>
        <p:blipFill>
          <a:blip r:embed="rId6">
            <a:alphaModFix/>
          </a:blip>
          <a:stretch>
            <a:fillRect/>
          </a:stretch>
        </p:blipFill>
        <p:spPr>
          <a:xfrm>
            <a:off x="6320750" y="3495475"/>
            <a:ext cx="2511553" cy="822625"/>
          </a:xfrm>
          <a:prstGeom prst="rect">
            <a:avLst/>
          </a:prstGeom>
          <a:noFill/>
          <a:ln>
            <a:noFill/>
          </a:ln>
        </p:spPr>
      </p:pic>
      <p:cxnSp>
        <p:nvCxnSpPr>
          <p:cNvPr id="154" name="Google Shape;154;p25"/>
          <p:cNvCxnSpPr/>
          <p:nvPr/>
        </p:nvCxnSpPr>
        <p:spPr>
          <a:xfrm>
            <a:off x="4537975" y="1980450"/>
            <a:ext cx="21300" cy="25788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25"/>
          <p:cNvCxnSpPr/>
          <p:nvPr/>
        </p:nvCxnSpPr>
        <p:spPr>
          <a:xfrm>
            <a:off x="277825" y="3227150"/>
            <a:ext cx="8548800" cy="1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Latency - Local Mode</a:t>
            </a:r>
            <a:endParaRPr/>
          </a:p>
        </p:txBody>
      </p:sp>
      <p:pic>
        <p:nvPicPr>
          <p:cNvPr id="161" name="Google Shape;161;p26" title="Points scored"/>
          <p:cNvPicPr preferRelativeResize="0"/>
          <p:nvPr/>
        </p:nvPicPr>
        <p:blipFill rotWithShape="1">
          <a:blip r:embed="rId3">
            <a:alphaModFix/>
          </a:blip>
          <a:srcRect b="0" l="-3260" r="3260" t="0"/>
          <a:stretch/>
        </p:blipFill>
        <p:spPr>
          <a:xfrm>
            <a:off x="4131425" y="1246225"/>
            <a:ext cx="4700874" cy="3210000"/>
          </a:xfrm>
          <a:prstGeom prst="rect">
            <a:avLst/>
          </a:prstGeom>
          <a:noFill/>
          <a:ln>
            <a:noFill/>
          </a:ln>
        </p:spPr>
      </p:pic>
      <p:sp>
        <p:nvSpPr>
          <p:cNvPr id="162" name="Google Shape;162;p26"/>
          <p:cNvSpPr txBox="1"/>
          <p:nvPr/>
        </p:nvSpPr>
        <p:spPr>
          <a:xfrm>
            <a:off x="430525" y="1450150"/>
            <a:ext cx="3768900" cy="182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We run PySpark in local mode and vary the no of cores that will be utilized.</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We observe that latency steadily decreases as no of cores is increased to 3, then it slightly increases</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We hypothesize that when we use 4 cores the jobs compete for resources causing more context switches, thus increasing the latency slightly</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Using 3 cores produces optimal performance</a:t>
            </a:r>
            <a:endParaRPr>
              <a:solidFill>
                <a:schemeClr val="dk2"/>
              </a:solidFill>
              <a:latin typeface="Roboto"/>
              <a:ea typeface="Roboto"/>
              <a:cs typeface="Roboto"/>
              <a:sym typeface="Roboto"/>
            </a:endParaRPr>
          </a:p>
        </p:txBody>
      </p:sp>
      <p:sp>
        <p:nvSpPr>
          <p:cNvPr id="163" name="Google Shape;163;p26"/>
          <p:cNvSpPr txBox="1"/>
          <p:nvPr/>
        </p:nvSpPr>
        <p:spPr>
          <a:xfrm>
            <a:off x="5405175" y="4493800"/>
            <a:ext cx="34833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CPU: MAC M1 Apple </a:t>
            </a:r>
            <a:r>
              <a:rPr lang="en">
                <a:solidFill>
                  <a:schemeClr val="dk2"/>
                </a:solidFill>
                <a:latin typeface="Roboto"/>
                <a:ea typeface="Roboto"/>
                <a:cs typeface="Roboto"/>
                <a:sym typeface="Roboto"/>
              </a:rPr>
              <a:t>Silicon</a:t>
            </a:r>
            <a:endParaRPr>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Latency - Local Mode Continued</a:t>
            </a:r>
            <a:endParaRPr/>
          </a:p>
        </p:txBody>
      </p:sp>
      <p:sp>
        <p:nvSpPr>
          <p:cNvPr id="169" name="Google Shape;169;p27"/>
          <p:cNvSpPr txBox="1"/>
          <p:nvPr/>
        </p:nvSpPr>
        <p:spPr>
          <a:xfrm>
            <a:off x="2569950" y="4362250"/>
            <a:ext cx="34833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a:ea typeface="Roboto"/>
                <a:cs typeface="Roboto"/>
                <a:sym typeface="Roboto"/>
              </a:rPr>
              <a:t>CPU: </a:t>
            </a:r>
            <a:r>
              <a:rPr lang="en">
                <a:solidFill>
                  <a:srgbClr val="666666"/>
                </a:solidFill>
                <a:latin typeface="Roboto"/>
                <a:ea typeface="Roboto"/>
                <a:cs typeface="Roboto"/>
                <a:sym typeface="Roboto"/>
              </a:rPr>
              <a:t>Intel(R) Core(TM) i5-8265U </a:t>
            </a:r>
            <a:endParaRPr>
              <a:solidFill>
                <a:srgbClr val="666666"/>
              </a:solidFill>
              <a:latin typeface="Roboto"/>
              <a:ea typeface="Roboto"/>
              <a:cs typeface="Roboto"/>
              <a:sym typeface="Roboto"/>
            </a:endParaRPr>
          </a:p>
        </p:txBody>
      </p:sp>
      <p:pic>
        <p:nvPicPr>
          <p:cNvPr id="170" name="Google Shape;170;p27" title="Points scored"/>
          <p:cNvPicPr preferRelativeResize="0"/>
          <p:nvPr/>
        </p:nvPicPr>
        <p:blipFill>
          <a:blip r:embed="rId3">
            <a:alphaModFix/>
          </a:blip>
          <a:stretch>
            <a:fillRect/>
          </a:stretch>
        </p:blipFill>
        <p:spPr>
          <a:xfrm>
            <a:off x="1813038" y="1322875"/>
            <a:ext cx="4639776" cy="28689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Usage</a:t>
            </a:r>
            <a:endParaRPr/>
          </a:p>
        </p:txBody>
      </p:sp>
      <p:pic>
        <p:nvPicPr>
          <p:cNvPr id="176" name="Google Shape;176;p28" title="Points scored"/>
          <p:cNvPicPr preferRelativeResize="0"/>
          <p:nvPr/>
        </p:nvPicPr>
        <p:blipFill>
          <a:blip r:embed="rId3">
            <a:alphaModFix/>
          </a:blip>
          <a:stretch>
            <a:fillRect/>
          </a:stretch>
        </p:blipFill>
        <p:spPr>
          <a:xfrm>
            <a:off x="3770900" y="1232650"/>
            <a:ext cx="5126451" cy="3169850"/>
          </a:xfrm>
          <a:prstGeom prst="rect">
            <a:avLst/>
          </a:prstGeom>
          <a:noFill/>
          <a:ln>
            <a:noFill/>
          </a:ln>
        </p:spPr>
      </p:pic>
      <p:sp>
        <p:nvSpPr>
          <p:cNvPr id="177" name="Google Shape;177;p28"/>
          <p:cNvSpPr txBox="1"/>
          <p:nvPr/>
        </p:nvSpPr>
        <p:spPr>
          <a:xfrm>
            <a:off x="430525" y="1450150"/>
            <a:ext cx="3458700" cy="182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CPU Usage(%) strictly increases with no of cores used</a:t>
            </a:r>
            <a:endParaRPr>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55950" y="124250"/>
            <a:ext cx="8520600" cy="70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Experimental Results - Latency and Resource Utilization</a:t>
            </a:r>
            <a:endParaRPr sz="3000"/>
          </a:p>
        </p:txBody>
      </p:sp>
      <p:sp>
        <p:nvSpPr>
          <p:cNvPr id="183" name="Google Shape;183;p29"/>
          <p:cNvSpPr txBox="1"/>
          <p:nvPr>
            <p:ph idx="1" type="body"/>
          </p:nvPr>
        </p:nvSpPr>
        <p:spPr>
          <a:xfrm>
            <a:off x="269100" y="676500"/>
            <a:ext cx="8694300" cy="379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sz="1500"/>
          </a:p>
        </p:txBody>
      </p:sp>
      <p:sp>
        <p:nvSpPr>
          <p:cNvPr id="184" name="Google Shape;184;p29"/>
          <p:cNvSpPr txBox="1"/>
          <p:nvPr/>
        </p:nvSpPr>
        <p:spPr>
          <a:xfrm>
            <a:off x="544200" y="1690125"/>
            <a:ext cx="28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185" name="Google Shape;185;p29"/>
          <p:cNvGraphicFramePr/>
          <p:nvPr/>
        </p:nvGraphicFramePr>
        <p:xfrm>
          <a:off x="996775" y="744100"/>
          <a:ext cx="3000000" cy="3000000"/>
        </p:xfrm>
        <a:graphic>
          <a:graphicData uri="http://schemas.openxmlformats.org/drawingml/2006/table">
            <a:tbl>
              <a:tblPr>
                <a:noFill/>
                <a:tableStyleId>{78168EE6-C7A6-4578-A58E-A61403A5A542}</a:tableStyleId>
              </a:tblPr>
              <a:tblGrid>
                <a:gridCol w="804325"/>
                <a:gridCol w="804325"/>
                <a:gridCol w="804325"/>
                <a:gridCol w="804325"/>
                <a:gridCol w="804325"/>
                <a:gridCol w="804325"/>
                <a:gridCol w="804325"/>
                <a:gridCol w="804325"/>
                <a:gridCol w="804325"/>
              </a:tblGrid>
              <a:tr h="950325">
                <a:tc>
                  <a:txBody>
                    <a:bodyPr/>
                    <a:lstStyle/>
                    <a:p>
                      <a:pPr indent="0" lvl="0" marL="0" rtl="0" algn="l">
                        <a:spcBef>
                          <a:spcPts val="0"/>
                        </a:spcBef>
                        <a:spcAft>
                          <a:spcPts val="0"/>
                        </a:spcAft>
                        <a:buNone/>
                      </a:pPr>
                      <a:r>
                        <a:rPr b="1" lang="en" sz="1000">
                          <a:latin typeface="Roboto"/>
                          <a:ea typeface="Roboto"/>
                          <a:cs typeface="Roboto"/>
                          <a:sym typeface="Roboto"/>
                        </a:rPr>
                        <a:t>OS(CPU architecture)</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No. of </a:t>
                      </a:r>
                      <a:endParaRPr b="1"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Cores</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Naive Bayes Latency</a:t>
                      </a:r>
                      <a:endParaRPr b="1"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(secs)</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SVM Latency</a:t>
                      </a:r>
                      <a:endParaRPr b="1"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(secs)</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Logistic Regression Latency(secs)</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Avg. CPU Usage (%)</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Max CPU Usage (%)</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Avg. Memory Usage (GB)</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Roboto"/>
                          <a:ea typeface="Roboto"/>
                          <a:cs typeface="Roboto"/>
                          <a:sym typeface="Roboto"/>
                        </a:rPr>
                        <a:t>Max. Memory Usage (GB)</a:t>
                      </a:r>
                      <a:endParaRPr b="1"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rowSpan="4">
                  <a:txBody>
                    <a:bodyPr/>
                    <a:lstStyle/>
                    <a:p>
                      <a:pPr indent="0" lvl="0" marL="0" rtl="0" algn="l">
                        <a:spcBef>
                          <a:spcPts val="0"/>
                        </a:spcBef>
                        <a:spcAft>
                          <a:spcPts val="0"/>
                        </a:spcAft>
                        <a:buNone/>
                      </a:pPr>
                      <a:r>
                        <a:rPr lang="en" sz="1000">
                          <a:latin typeface="Roboto"/>
                          <a:ea typeface="Roboto"/>
                          <a:cs typeface="Roboto"/>
                          <a:sym typeface="Roboto"/>
                        </a:rPr>
                        <a:t>MacOS-X</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(Apple M1 Silicon) - 8 cores and 8GB RAM</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75.65</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123.11</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163.65</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19.99</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64.9</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3.47</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4.2</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vMerge="1"/>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37.24</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61.15</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87.60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33.23</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65.10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4.14</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4.33</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vMerge="1"/>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28.53</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46.22</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67.81</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46.68</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78.70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4.09</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4.30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vMerge="1"/>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29.17</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48.17</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70.21</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47.15</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79.10</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4.08</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4.24</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rowSpan="4">
                  <a:txBody>
                    <a:bodyPr/>
                    <a:lstStyle/>
                    <a:p>
                      <a:pPr indent="0" lvl="0" marL="0" rtl="0" algn="l">
                        <a:spcBef>
                          <a:spcPts val="0"/>
                        </a:spcBef>
                        <a:spcAft>
                          <a:spcPts val="0"/>
                        </a:spcAft>
                        <a:buNone/>
                      </a:pPr>
                      <a:r>
                        <a:rPr lang="en" sz="1000">
                          <a:latin typeface="Roboto"/>
                          <a:ea typeface="Roboto"/>
                          <a:cs typeface="Roboto"/>
                          <a:sym typeface="Roboto"/>
                        </a:rPr>
                        <a:t>Windows (</a:t>
                      </a:r>
                      <a:r>
                        <a:rPr lang="en" sz="1000">
                          <a:latin typeface="Roboto"/>
                          <a:ea typeface="Roboto"/>
                          <a:cs typeface="Roboto"/>
                          <a:sym typeface="Roboto"/>
                        </a:rPr>
                        <a:t>Intel(R) Core(TM) i5-8265U - 8 cores and 8 GB RAM</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139.13</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225.82</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308.10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19.97</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76.10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4.54</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4.94</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vMerge="1"/>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76.26</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138.98</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217.17</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31.91</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61.70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4.58</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4.75</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396000">
                <a:tc vMerge="1"/>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60.04</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117.40</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183.15</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43.66</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65.90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4.69</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4.92</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522675">
                <a:tc vMerge="1"/>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1905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61.60</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119.58</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201.31</a:t>
                      </a:r>
                      <a:endParaRPr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47.99</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89.10</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4.80</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Roboto"/>
                          <a:ea typeface="Roboto"/>
                          <a:cs typeface="Roboto"/>
                          <a:sym typeface="Roboto"/>
                        </a:rPr>
                        <a:t>5.16</a:t>
                      </a:r>
                      <a:endParaRPr b="1" sz="1100">
                        <a:latin typeface="Roboto"/>
                        <a:ea typeface="Roboto"/>
                        <a:cs typeface="Roboto"/>
                        <a:sym typeface="Roboto"/>
                      </a:endParaRPr>
                    </a:p>
                  </a:txBody>
                  <a:tcPr marT="63500" marB="63500" marR="63500" marL="635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000"/>
              <a:t>Experimental Results - Latency and Resource Utilization</a:t>
            </a:r>
            <a:endParaRPr sz="3000"/>
          </a:p>
          <a:p>
            <a:pPr indent="0" lvl="0" marL="0" rtl="0" algn="ctr">
              <a:spcBef>
                <a:spcPts val="0"/>
              </a:spcBef>
              <a:spcAft>
                <a:spcPts val="0"/>
              </a:spcAft>
              <a:buNone/>
            </a:pPr>
            <a:r>
              <a:rPr lang="en" sz="3000"/>
              <a:t>Compare M1 and i5</a:t>
            </a:r>
            <a:endParaRPr sz="3000"/>
          </a:p>
          <a:p>
            <a:pPr indent="0" lvl="0" marL="0" rtl="0" algn="l">
              <a:spcBef>
                <a:spcPts val="0"/>
              </a:spcBef>
              <a:spcAft>
                <a:spcPts val="0"/>
              </a:spcAft>
              <a:buNone/>
            </a:pPr>
            <a:r>
              <a:t/>
            </a:r>
            <a:endParaRPr/>
          </a:p>
        </p:txBody>
      </p:sp>
      <p:sp>
        <p:nvSpPr>
          <p:cNvPr id="191" name="Google Shape;191;p30"/>
          <p:cNvSpPr txBox="1"/>
          <p:nvPr>
            <p:ph idx="1" type="body"/>
          </p:nvPr>
        </p:nvSpPr>
        <p:spPr>
          <a:xfrm>
            <a:off x="275600" y="1437775"/>
            <a:ext cx="8520600" cy="33027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Font typeface="Roboto"/>
              <a:buChar char="●"/>
            </a:pPr>
            <a:r>
              <a:rPr lang="en" sz="1400">
                <a:latin typeface="Roboto"/>
                <a:ea typeface="Roboto"/>
                <a:cs typeface="Roboto"/>
                <a:sym typeface="Roboto"/>
              </a:rPr>
              <a:t>Latency in Apple M1 were much lower than Intel i5. </a:t>
            </a:r>
            <a:endParaRPr sz="1400">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sz="1400">
                <a:latin typeface="Roboto"/>
                <a:ea typeface="Roboto"/>
                <a:cs typeface="Roboto"/>
                <a:sym typeface="Roboto"/>
              </a:rPr>
              <a:t>CPU Utilization was almost similar across M1 and i5</a:t>
            </a:r>
            <a:endParaRPr sz="1400">
              <a:latin typeface="Roboto"/>
              <a:ea typeface="Roboto"/>
              <a:cs typeface="Roboto"/>
              <a:sym typeface="Roboto"/>
            </a:endParaRPr>
          </a:p>
          <a:p>
            <a:pPr indent="-317500" lvl="0" marL="457200" rtl="0" algn="l">
              <a:lnSpc>
                <a:spcPct val="200000"/>
              </a:lnSpc>
              <a:spcBef>
                <a:spcPts val="0"/>
              </a:spcBef>
              <a:spcAft>
                <a:spcPts val="0"/>
              </a:spcAft>
              <a:buSzPts val="1400"/>
              <a:buFont typeface="Roboto"/>
              <a:buChar char="●"/>
            </a:pPr>
            <a:r>
              <a:rPr lang="en" sz="1400">
                <a:latin typeface="Roboto"/>
                <a:ea typeface="Roboto"/>
                <a:cs typeface="Roboto"/>
                <a:sym typeface="Roboto"/>
              </a:rPr>
              <a:t>Memory utilization was higher in Intel i5 across number of cores.</a:t>
            </a:r>
            <a:endParaRPr sz="1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Results - Model Accuracies and Scores</a:t>
            </a:r>
            <a:endParaRPr/>
          </a:p>
        </p:txBody>
      </p:sp>
      <p:graphicFrame>
        <p:nvGraphicFramePr>
          <p:cNvPr id="197" name="Google Shape;197;p31"/>
          <p:cNvGraphicFramePr/>
          <p:nvPr/>
        </p:nvGraphicFramePr>
        <p:xfrm>
          <a:off x="797725" y="1769125"/>
          <a:ext cx="3000000" cy="3000000"/>
        </p:xfrm>
        <a:graphic>
          <a:graphicData uri="http://schemas.openxmlformats.org/drawingml/2006/table">
            <a:tbl>
              <a:tblPr>
                <a:noFill/>
                <a:tableStyleId>{78168EE6-C7A6-4578-A58E-A61403A5A542}</a:tableStyleId>
              </a:tblPr>
              <a:tblGrid>
                <a:gridCol w="1206500"/>
                <a:gridCol w="1206500"/>
                <a:gridCol w="1206500"/>
                <a:gridCol w="1206500"/>
                <a:gridCol w="1206500"/>
                <a:gridCol w="1206500"/>
              </a:tblGrid>
              <a:tr h="185550">
                <a:tc>
                  <a:txBody>
                    <a:bodyPr/>
                    <a:lstStyle/>
                    <a:p>
                      <a:pPr indent="0" lvl="0" marL="0" rtl="0" algn="l">
                        <a:spcBef>
                          <a:spcPts val="0"/>
                        </a:spcBef>
                        <a:spcAft>
                          <a:spcPts val="0"/>
                        </a:spcAft>
                        <a:buNone/>
                      </a:pPr>
                      <a:r>
                        <a:rPr b="1" lang="en">
                          <a:latin typeface="Roboto"/>
                          <a:ea typeface="Roboto"/>
                          <a:cs typeface="Roboto"/>
                          <a:sym typeface="Roboto"/>
                        </a:rPr>
                        <a:t>Algorithm</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Validation Accuracy</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Test Accuracy</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Test Precision</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Test Recall</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Test F1</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3475">
                <a:tc>
                  <a:txBody>
                    <a:bodyPr/>
                    <a:lstStyle/>
                    <a:p>
                      <a:pPr indent="0" lvl="0" marL="0" rtl="0" algn="l">
                        <a:spcBef>
                          <a:spcPts val="0"/>
                        </a:spcBef>
                        <a:spcAft>
                          <a:spcPts val="0"/>
                        </a:spcAft>
                        <a:buNone/>
                      </a:pPr>
                      <a:r>
                        <a:rPr lang="en">
                          <a:latin typeface="Roboto"/>
                          <a:ea typeface="Roboto"/>
                          <a:cs typeface="Roboto"/>
                          <a:sym typeface="Roboto"/>
                        </a:rPr>
                        <a:t>Naive Bayes</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89.98</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90.16</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95.74</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90.16</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92.31</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3475">
                <a:tc>
                  <a:txBody>
                    <a:bodyPr/>
                    <a:lstStyle/>
                    <a:p>
                      <a:pPr indent="0" lvl="0" marL="0" rtl="0" algn="l">
                        <a:spcBef>
                          <a:spcPts val="0"/>
                        </a:spcBef>
                        <a:spcAft>
                          <a:spcPts val="0"/>
                        </a:spcAft>
                        <a:buNone/>
                      </a:pPr>
                      <a:r>
                        <a:rPr lang="en">
                          <a:latin typeface="Roboto"/>
                          <a:ea typeface="Roboto"/>
                          <a:cs typeface="Roboto"/>
                          <a:sym typeface="Roboto"/>
                        </a:rPr>
                        <a:t>SVM</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96.25</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96.31</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95.53</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96.31</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95.35</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5550">
                <a:tc>
                  <a:txBody>
                    <a:bodyPr/>
                    <a:lstStyle/>
                    <a:p>
                      <a:pPr indent="0" lvl="0" marL="0" rtl="0" algn="l">
                        <a:spcBef>
                          <a:spcPts val="0"/>
                        </a:spcBef>
                        <a:spcAft>
                          <a:spcPts val="0"/>
                        </a:spcAft>
                        <a:buNone/>
                      </a:pPr>
                      <a:r>
                        <a:rPr lang="en">
                          <a:latin typeface="Roboto"/>
                          <a:ea typeface="Roboto"/>
                          <a:cs typeface="Roboto"/>
                          <a:sym typeface="Roboto"/>
                        </a:rPr>
                        <a:t>Logistic Regression</a:t>
                      </a:r>
                      <a:endParaRPr>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96.32</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96.40</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96.03</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96.40</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oboto"/>
                          <a:ea typeface="Roboto"/>
                          <a:cs typeface="Roboto"/>
                          <a:sym typeface="Roboto"/>
                        </a:rPr>
                        <a:t>96.17</a:t>
                      </a:r>
                      <a:endParaRPr b="1">
                        <a:latin typeface="Roboto"/>
                        <a:ea typeface="Roboto"/>
                        <a:cs typeface="Roboto"/>
                        <a:sym typeface="Robo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8" name="Google Shape;198;p31"/>
          <p:cNvSpPr txBox="1"/>
          <p:nvPr/>
        </p:nvSpPr>
        <p:spPr>
          <a:xfrm>
            <a:off x="857250" y="3607600"/>
            <a:ext cx="70485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Here we can see that Logistic Regression performed the best on binary sentiment classification.</a:t>
            </a:r>
            <a:endParaRPr>
              <a:solidFill>
                <a:schemeClr val="accent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1" type="body"/>
          </p:nvPr>
        </p:nvSpPr>
        <p:spPr>
          <a:xfrm>
            <a:off x="884250" y="1015775"/>
            <a:ext cx="7375500" cy="3287700"/>
          </a:xfrm>
          <a:prstGeom prst="rect">
            <a:avLst/>
          </a:prstGeom>
          <a:ln cap="flat" cmpd="sng" w="38100">
            <a:solidFill>
              <a:schemeClr val="accent2"/>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just">
              <a:spcBef>
                <a:spcPts val="1200"/>
              </a:spcBef>
              <a:spcAft>
                <a:spcPts val="0"/>
              </a:spcAft>
              <a:buNone/>
            </a:pPr>
            <a:r>
              <a:t/>
            </a:r>
            <a:endParaRPr sz="1400">
              <a:solidFill>
                <a:srgbClr val="202124"/>
              </a:solidFill>
              <a:highlight>
                <a:schemeClr val="lt1"/>
              </a:highlight>
              <a:latin typeface="Roboto"/>
              <a:ea typeface="Roboto"/>
              <a:cs typeface="Roboto"/>
              <a:sym typeface="Roboto"/>
            </a:endParaRPr>
          </a:p>
          <a:p>
            <a:pPr indent="-317500" lvl="0" marL="457200" rtl="0" algn="l">
              <a:spcBef>
                <a:spcPts val="1500"/>
              </a:spcBef>
              <a:spcAft>
                <a:spcPts val="0"/>
              </a:spcAft>
              <a:buSzPts val="1400"/>
              <a:buChar char="●"/>
            </a:pPr>
            <a:r>
              <a:rPr lang="en" sz="1400">
                <a:solidFill>
                  <a:srgbClr val="202124"/>
                </a:solidFill>
                <a:highlight>
                  <a:schemeClr val="lt1"/>
                </a:highlight>
                <a:latin typeface="Roboto"/>
                <a:ea typeface="Roboto"/>
                <a:cs typeface="Roboto"/>
                <a:sym typeface="Roboto"/>
              </a:rPr>
              <a:t>We aim to build a </a:t>
            </a:r>
            <a:r>
              <a:rPr lang="en" sz="1400">
                <a:solidFill>
                  <a:srgbClr val="202124"/>
                </a:solidFill>
                <a:highlight>
                  <a:schemeClr val="lt1"/>
                </a:highlight>
                <a:latin typeface="Roboto"/>
                <a:ea typeface="Roboto"/>
                <a:cs typeface="Roboto"/>
                <a:sym typeface="Roboto"/>
              </a:rPr>
              <a:t>scalable</a:t>
            </a:r>
            <a:r>
              <a:rPr lang="en" sz="1400">
                <a:solidFill>
                  <a:srgbClr val="202124"/>
                </a:solidFill>
                <a:highlight>
                  <a:schemeClr val="lt1"/>
                </a:highlight>
                <a:latin typeface="Roboto"/>
                <a:ea typeface="Roboto"/>
                <a:cs typeface="Roboto"/>
                <a:sym typeface="Roboto"/>
              </a:rPr>
              <a:t> end-to-end pipeline for a review </a:t>
            </a:r>
            <a:r>
              <a:rPr lang="en" sz="1400">
                <a:solidFill>
                  <a:srgbClr val="202124"/>
                </a:solidFill>
                <a:highlight>
                  <a:schemeClr val="lt1"/>
                </a:highlight>
                <a:latin typeface="Roboto"/>
                <a:ea typeface="Roboto"/>
                <a:cs typeface="Roboto"/>
                <a:sym typeface="Roboto"/>
              </a:rPr>
              <a:t>sentiment</a:t>
            </a:r>
            <a:r>
              <a:rPr lang="en" sz="1400">
                <a:solidFill>
                  <a:srgbClr val="202124"/>
                </a:solidFill>
                <a:highlight>
                  <a:schemeClr val="lt1"/>
                </a:highlight>
                <a:latin typeface="Roboto"/>
                <a:ea typeface="Roboto"/>
                <a:cs typeface="Roboto"/>
                <a:sym typeface="Roboto"/>
              </a:rPr>
              <a:t> classification system using PySpark </a:t>
            </a:r>
            <a:endParaRPr sz="1400">
              <a:solidFill>
                <a:srgbClr val="202124"/>
              </a:solidFill>
              <a:highlight>
                <a:schemeClr val="lt1"/>
              </a:highlight>
              <a:latin typeface="Roboto"/>
              <a:ea typeface="Roboto"/>
              <a:cs typeface="Roboto"/>
              <a:sym typeface="Roboto"/>
            </a:endParaRPr>
          </a:p>
          <a:p>
            <a:pPr indent="-317500" lvl="0" marL="457200" rtl="0" algn="l">
              <a:spcBef>
                <a:spcPts val="0"/>
              </a:spcBef>
              <a:spcAft>
                <a:spcPts val="0"/>
              </a:spcAft>
              <a:buSzPts val="1400"/>
              <a:buChar char="●"/>
            </a:pPr>
            <a:r>
              <a:rPr lang="en" sz="1400">
                <a:solidFill>
                  <a:srgbClr val="202124"/>
                </a:solidFill>
                <a:highlight>
                  <a:schemeClr val="lt1"/>
                </a:highlight>
                <a:latin typeface="Roboto"/>
                <a:ea typeface="Roboto"/>
                <a:cs typeface="Roboto"/>
                <a:sym typeface="Roboto"/>
              </a:rPr>
              <a:t>We retrieve the customer reviews from Amazon Review Data and train multiple ML models to</a:t>
            </a:r>
            <a:r>
              <a:rPr lang="en" sz="1400">
                <a:solidFill>
                  <a:srgbClr val="202124"/>
                </a:solidFill>
                <a:highlight>
                  <a:schemeClr val="lt1"/>
                </a:highlight>
                <a:latin typeface="Roboto"/>
                <a:ea typeface="Roboto"/>
                <a:cs typeface="Roboto"/>
                <a:sym typeface="Roboto"/>
              </a:rPr>
              <a:t> classify customer sentiments</a:t>
            </a:r>
            <a:endParaRPr sz="1400">
              <a:solidFill>
                <a:srgbClr val="202124"/>
              </a:solidFill>
              <a:highlight>
                <a:schemeClr val="lt1"/>
              </a:highlight>
              <a:latin typeface="Roboto"/>
              <a:ea typeface="Roboto"/>
              <a:cs typeface="Roboto"/>
              <a:sym typeface="Roboto"/>
            </a:endParaRPr>
          </a:p>
          <a:p>
            <a:pPr indent="-317500" lvl="1" marL="914400" rtl="0" algn="just">
              <a:spcBef>
                <a:spcPts val="0"/>
              </a:spcBef>
              <a:spcAft>
                <a:spcPts val="0"/>
              </a:spcAft>
              <a:buClr>
                <a:srgbClr val="202124"/>
              </a:buClr>
              <a:buSzPts val="1400"/>
              <a:buFont typeface="Roboto"/>
              <a:buChar char="○"/>
            </a:pPr>
            <a:r>
              <a:rPr lang="en">
                <a:solidFill>
                  <a:srgbClr val="202124"/>
                </a:solidFill>
                <a:highlight>
                  <a:schemeClr val="lt1"/>
                </a:highlight>
                <a:latin typeface="Roboto"/>
                <a:ea typeface="Roboto"/>
                <a:cs typeface="Roboto"/>
                <a:sym typeface="Roboto"/>
              </a:rPr>
              <a:t>Data Source : </a:t>
            </a:r>
            <a:r>
              <a:rPr lang="en" u="sng">
                <a:solidFill>
                  <a:schemeClr val="hlink"/>
                </a:solidFill>
                <a:highlight>
                  <a:schemeClr val="lt1"/>
                </a:highlight>
                <a:latin typeface="Roboto"/>
                <a:ea typeface="Roboto"/>
                <a:cs typeface="Roboto"/>
                <a:sym typeface="Roboto"/>
                <a:hlinkClick r:id="rId3"/>
              </a:rPr>
              <a:t>https://cseweb.ucsd.edu/~jmcauley/datasets/amazon_v2/</a:t>
            </a:r>
            <a:endParaRPr>
              <a:solidFill>
                <a:srgbClr val="202124"/>
              </a:solidFill>
              <a:highlight>
                <a:schemeClr val="lt1"/>
              </a:highlight>
              <a:latin typeface="Roboto"/>
              <a:ea typeface="Roboto"/>
              <a:cs typeface="Roboto"/>
              <a:sym typeface="Roboto"/>
            </a:endParaRPr>
          </a:p>
          <a:p>
            <a:pPr indent="-317500" lvl="1" marL="914400" rtl="0" algn="just">
              <a:spcBef>
                <a:spcPts val="0"/>
              </a:spcBef>
              <a:spcAft>
                <a:spcPts val="0"/>
              </a:spcAft>
              <a:buClr>
                <a:srgbClr val="202124"/>
              </a:buClr>
              <a:buSzPts val="1400"/>
              <a:buFont typeface="Roboto"/>
              <a:buChar char="○"/>
            </a:pPr>
            <a:r>
              <a:rPr lang="en">
                <a:solidFill>
                  <a:srgbClr val="202124"/>
                </a:solidFill>
                <a:highlight>
                  <a:schemeClr val="lt1"/>
                </a:highlight>
                <a:latin typeface="Roboto"/>
                <a:ea typeface="Roboto"/>
                <a:cs typeface="Roboto"/>
                <a:sym typeface="Roboto"/>
              </a:rPr>
              <a:t>Category : </a:t>
            </a:r>
            <a:r>
              <a:rPr lang="en">
                <a:solidFill>
                  <a:srgbClr val="202124"/>
                </a:solidFill>
                <a:highlight>
                  <a:schemeClr val="lt1"/>
                </a:highlight>
                <a:latin typeface="Roboto"/>
                <a:ea typeface="Roboto"/>
                <a:cs typeface="Roboto"/>
                <a:sym typeface="Roboto"/>
              </a:rPr>
              <a:t>Digital</a:t>
            </a:r>
            <a:r>
              <a:rPr lang="en">
                <a:solidFill>
                  <a:srgbClr val="202124"/>
                </a:solidFill>
                <a:highlight>
                  <a:schemeClr val="lt1"/>
                </a:highlight>
                <a:latin typeface="Roboto"/>
                <a:ea typeface="Roboto"/>
                <a:cs typeface="Roboto"/>
                <a:sym typeface="Roboto"/>
              </a:rPr>
              <a:t> Music(</a:t>
            </a:r>
            <a:r>
              <a:rPr lang="en">
                <a:solidFill>
                  <a:srgbClr val="212121"/>
                </a:solidFill>
                <a:latin typeface="Roboto"/>
                <a:ea typeface="Roboto"/>
                <a:cs typeface="Roboto"/>
                <a:sym typeface="Roboto"/>
              </a:rPr>
              <a:t>1,584,082</a:t>
            </a:r>
            <a:r>
              <a:rPr lang="en">
                <a:solidFill>
                  <a:srgbClr val="202124"/>
                </a:solidFill>
                <a:highlight>
                  <a:schemeClr val="lt1"/>
                </a:highlight>
                <a:latin typeface="Roboto"/>
                <a:ea typeface="Roboto"/>
                <a:cs typeface="Roboto"/>
                <a:sym typeface="Roboto"/>
              </a:rPr>
              <a:t> reviews)</a:t>
            </a:r>
            <a:endParaRPr>
              <a:solidFill>
                <a:srgbClr val="202124"/>
              </a:solidFill>
              <a:highlight>
                <a:schemeClr val="lt1"/>
              </a:highlight>
              <a:latin typeface="Roboto"/>
              <a:ea typeface="Roboto"/>
              <a:cs typeface="Roboto"/>
              <a:sym typeface="Roboto"/>
            </a:endParaRPr>
          </a:p>
          <a:p>
            <a:pPr indent="-317500" lvl="0" marL="457200" rtl="0" algn="just">
              <a:spcBef>
                <a:spcPts val="0"/>
              </a:spcBef>
              <a:spcAft>
                <a:spcPts val="0"/>
              </a:spcAft>
              <a:buClr>
                <a:srgbClr val="202124"/>
              </a:buClr>
              <a:buSzPts val="1400"/>
              <a:buFont typeface="Roboto"/>
              <a:buChar char="●"/>
            </a:pPr>
            <a:r>
              <a:rPr lang="en" sz="1400">
                <a:solidFill>
                  <a:srgbClr val="202124"/>
                </a:solidFill>
                <a:highlight>
                  <a:schemeClr val="lt1"/>
                </a:highlight>
                <a:latin typeface="Roboto"/>
                <a:ea typeface="Roboto"/>
                <a:cs typeface="Roboto"/>
                <a:sym typeface="Roboto"/>
              </a:rPr>
              <a:t>We seek to compare the performance of various ML models</a:t>
            </a:r>
            <a:endParaRPr sz="1400">
              <a:solidFill>
                <a:srgbClr val="202124"/>
              </a:solidFill>
              <a:highlight>
                <a:schemeClr val="lt1"/>
              </a:highlight>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We intend to gauge critical system metrics such as latency, CPU utilization, and memory usage across various system configurations</a:t>
            </a:r>
            <a:endParaRPr sz="1400">
              <a:solidFill>
                <a:srgbClr val="212121"/>
              </a:solidFill>
              <a:highlight>
                <a:schemeClr val="lt1"/>
              </a:highlight>
              <a:latin typeface="Roboto"/>
              <a:ea typeface="Roboto"/>
              <a:cs typeface="Roboto"/>
              <a:sym typeface="Roboto"/>
            </a:endParaRPr>
          </a:p>
        </p:txBody>
      </p:sp>
      <p:sp>
        <p:nvSpPr>
          <p:cNvPr id="74" name="Google Shape;74;p14"/>
          <p:cNvSpPr txBox="1"/>
          <p:nvPr/>
        </p:nvSpPr>
        <p:spPr>
          <a:xfrm>
            <a:off x="884250" y="369275"/>
            <a:ext cx="2059500" cy="646500"/>
          </a:xfrm>
          <a:prstGeom prst="rect">
            <a:avLst/>
          </a:prstGeom>
          <a:noFill/>
          <a:ln cap="flat" cmpd="sng" w="3810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pen Sans"/>
                <a:ea typeface="Open Sans"/>
                <a:cs typeface="Open Sans"/>
                <a:sym typeface="Open Sans"/>
              </a:rPr>
              <a:t>Objective</a:t>
            </a:r>
            <a:endParaRPr b="1" sz="3000">
              <a:solidFill>
                <a:schemeClr val="accen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Results - Resource Plots - Apple M1</a:t>
            </a:r>
            <a:endParaRPr/>
          </a:p>
        </p:txBody>
      </p:sp>
      <p:sp>
        <p:nvSpPr>
          <p:cNvPr id="204" name="Google Shape;204;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Fig1</a:t>
            </a:r>
            <a:endParaRPr/>
          </a:p>
        </p:txBody>
      </p:sp>
      <p:pic>
        <p:nvPicPr>
          <p:cNvPr id="205" name="Google Shape;205;p32"/>
          <p:cNvPicPr preferRelativeResize="0"/>
          <p:nvPr/>
        </p:nvPicPr>
        <p:blipFill>
          <a:blip r:embed="rId3">
            <a:alphaModFix/>
          </a:blip>
          <a:stretch>
            <a:fillRect/>
          </a:stretch>
        </p:blipFill>
        <p:spPr>
          <a:xfrm>
            <a:off x="311700" y="1266325"/>
            <a:ext cx="4260301" cy="1449919"/>
          </a:xfrm>
          <a:prstGeom prst="rect">
            <a:avLst/>
          </a:prstGeom>
          <a:noFill/>
          <a:ln>
            <a:noFill/>
          </a:ln>
        </p:spPr>
      </p:pic>
      <p:pic>
        <p:nvPicPr>
          <p:cNvPr id="206" name="Google Shape;206;p32"/>
          <p:cNvPicPr preferRelativeResize="0"/>
          <p:nvPr/>
        </p:nvPicPr>
        <p:blipFill>
          <a:blip r:embed="rId4">
            <a:alphaModFix/>
          </a:blip>
          <a:stretch>
            <a:fillRect/>
          </a:stretch>
        </p:blipFill>
        <p:spPr>
          <a:xfrm>
            <a:off x="4571999" y="1266325"/>
            <a:ext cx="4152924" cy="1411356"/>
          </a:xfrm>
          <a:prstGeom prst="rect">
            <a:avLst/>
          </a:prstGeom>
          <a:noFill/>
          <a:ln>
            <a:noFill/>
          </a:ln>
        </p:spPr>
      </p:pic>
      <p:pic>
        <p:nvPicPr>
          <p:cNvPr id="207" name="Google Shape;207;p32"/>
          <p:cNvPicPr preferRelativeResize="0"/>
          <p:nvPr/>
        </p:nvPicPr>
        <p:blipFill>
          <a:blip r:embed="rId5">
            <a:alphaModFix/>
          </a:blip>
          <a:stretch>
            <a:fillRect/>
          </a:stretch>
        </p:blipFill>
        <p:spPr>
          <a:xfrm>
            <a:off x="311701" y="3117037"/>
            <a:ext cx="4260301" cy="1451992"/>
          </a:xfrm>
          <a:prstGeom prst="rect">
            <a:avLst/>
          </a:prstGeom>
          <a:noFill/>
          <a:ln>
            <a:noFill/>
          </a:ln>
        </p:spPr>
      </p:pic>
      <p:pic>
        <p:nvPicPr>
          <p:cNvPr id="208" name="Google Shape;208;p32"/>
          <p:cNvPicPr preferRelativeResize="0"/>
          <p:nvPr/>
        </p:nvPicPr>
        <p:blipFill>
          <a:blip r:embed="rId6">
            <a:alphaModFix/>
          </a:blip>
          <a:stretch>
            <a:fillRect/>
          </a:stretch>
        </p:blipFill>
        <p:spPr>
          <a:xfrm>
            <a:off x="4679375" y="3117025"/>
            <a:ext cx="4152924" cy="1407285"/>
          </a:xfrm>
          <a:prstGeom prst="rect">
            <a:avLst/>
          </a:prstGeom>
          <a:noFill/>
          <a:ln>
            <a:noFill/>
          </a:ln>
        </p:spPr>
      </p:pic>
      <p:sp>
        <p:nvSpPr>
          <p:cNvPr id="209" name="Google Shape;209;p32"/>
          <p:cNvSpPr txBox="1"/>
          <p:nvPr/>
        </p:nvSpPr>
        <p:spPr>
          <a:xfrm>
            <a:off x="511975" y="2691375"/>
            <a:ext cx="40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Fig1 - CPU and RAM utilization with 1 </a:t>
            </a:r>
            <a:r>
              <a:rPr lang="en" sz="1000">
                <a:solidFill>
                  <a:schemeClr val="dk2"/>
                </a:solidFill>
                <a:latin typeface="Open Sans"/>
                <a:ea typeface="Open Sans"/>
                <a:cs typeface="Open Sans"/>
                <a:sym typeface="Open Sans"/>
              </a:rPr>
              <a:t>executor</a:t>
            </a:r>
            <a:r>
              <a:rPr lang="en" sz="1000">
                <a:solidFill>
                  <a:schemeClr val="dk2"/>
                </a:solidFill>
                <a:latin typeface="Open Sans"/>
                <a:ea typeface="Open Sans"/>
                <a:cs typeface="Open Sans"/>
                <a:sym typeface="Open Sans"/>
              </a:rPr>
              <a:t> and 1 core</a:t>
            </a:r>
            <a:endParaRPr sz="1000">
              <a:solidFill>
                <a:schemeClr val="dk2"/>
              </a:solidFill>
              <a:latin typeface="Open Sans"/>
              <a:ea typeface="Open Sans"/>
              <a:cs typeface="Open Sans"/>
              <a:sym typeface="Open Sans"/>
            </a:endParaRPr>
          </a:p>
        </p:txBody>
      </p:sp>
      <p:sp>
        <p:nvSpPr>
          <p:cNvPr id="210" name="Google Shape;210;p32"/>
          <p:cNvSpPr txBox="1"/>
          <p:nvPr/>
        </p:nvSpPr>
        <p:spPr>
          <a:xfrm>
            <a:off x="4774400" y="2669025"/>
            <a:ext cx="3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Fig2 -  CPU and RAM utilization with 1 executor and 2 cores</a:t>
            </a:r>
            <a:endParaRPr sz="1000">
              <a:solidFill>
                <a:schemeClr val="dk2"/>
              </a:solidFill>
              <a:latin typeface="Open Sans"/>
              <a:ea typeface="Open Sans"/>
              <a:cs typeface="Open Sans"/>
              <a:sym typeface="Open Sans"/>
            </a:endParaRPr>
          </a:p>
        </p:txBody>
      </p:sp>
      <p:sp>
        <p:nvSpPr>
          <p:cNvPr id="211" name="Google Shape;211;p32"/>
          <p:cNvSpPr txBox="1"/>
          <p:nvPr/>
        </p:nvSpPr>
        <p:spPr>
          <a:xfrm>
            <a:off x="511975" y="4569025"/>
            <a:ext cx="3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Fig3 - </a:t>
            </a:r>
            <a:r>
              <a:rPr lang="en" sz="1000">
                <a:solidFill>
                  <a:schemeClr val="dk2"/>
                </a:solidFill>
                <a:latin typeface="Open Sans"/>
                <a:ea typeface="Open Sans"/>
                <a:cs typeface="Open Sans"/>
                <a:sym typeface="Open Sans"/>
              </a:rPr>
              <a:t> CPU and RAM utilization with 1 executor and 3 cores</a:t>
            </a:r>
            <a:endParaRPr sz="400">
              <a:solidFill>
                <a:schemeClr val="dk2"/>
              </a:solidFill>
              <a:latin typeface="Open Sans"/>
              <a:ea typeface="Open Sans"/>
              <a:cs typeface="Open Sans"/>
              <a:sym typeface="Open Sans"/>
            </a:endParaRPr>
          </a:p>
        </p:txBody>
      </p:sp>
      <p:sp>
        <p:nvSpPr>
          <p:cNvPr id="212" name="Google Shape;212;p32"/>
          <p:cNvSpPr txBox="1"/>
          <p:nvPr/>
        </p:nvSpPr>
        <p:spPr>
          <a:xfrm>
            <a:off x="4774525" y="4524300"/>
            <a:ext cx="3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Fig4 - </a:t>
            </a:r>
            <a:r>
              <a:rPr lang="en" sz="1000">
                <a:solidFill>
                  <a:schemeClr val="dk2"/>
                </a:solidFill>
                <a:latin typeface="Open Sans"/>
                <a:ea typeface="Open Sans"/>
                <a:cs typeface="Open Sans"/>
                <a:sym typeface="Open Sans"/>
              </a:rPr>
              <a:t> CPU and RAM utilization with 1 executor and 4 cores</a:t>
            </a:r>
            <a:endParaRPr sz="1000">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Experimental Results - Resource Plots - Intel i5</a:t>
            </a:r>
            <a:endParaRPr/>
          </a:p>
          <a:p>
            <a:pPr indent="0" lvl="0" marL="0" rtl="0" algn="l">
              <a:spcBef>
                <a:spcPts val="0"/>
              </a:spcBef>
              <a:spcAft>
                <a:spcPts val="0"/>
              </a:spcAft>
              <a:buNone/>
            </a:pPr>
            <a:r>
              <a:t/>
            </a:r>
            <a:endParaRPr/>
          </a:p>
        </p:txBody>
      </p:sp>
      <p:sp>
        <p:nvSpPr>
          <p:cNvPr id="218" name="Google Shape;218;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3"/>
          <p:cNvPicPr preferRelativeResize="0"/>
          <p:nvPr/>
        </p:nvPicPr>
        <p:blipFill>
          <a:blip r:embed="rId3">
            <a:alphaModFix/>
          </a:blip>
          <a:stretch>
            <a:fillRect/>
          </a:stretch>
        </p:blipFill>
        <p:spPr>
          <a:xfrm>
            <a:off x="311700" y="1266325"/>
            <a:ext cx="4367452" cy="1482100"/>
          </a:xfrm>
          <a:prstGeom prst="rect">
            <a:avLst/>
          </a:prstGeom>
          <a:noFill/>
          <a:ln>
            <a:noFill/>
          </a:ln>
        </p:spPr>
      </p:pic>
      <p:pic>
        <p:nvPicPr>
          <p:cNvPr id="220" name="Google Shape;220;p33"/>
          <p:cNvPicPr preferRelativeResize="0"/>
          <p:nvPr/>
        </p:nvPicPr>
        <p:blipFill>
          <a:blip r:embed="rId4">
            <a:alphaModFix/>
          </a:blip>
          <a:stretch>
            <a:fillRect/>
          </a:stretch>
        </p:blipFill>
        <p:spPr>
          <a:xfrm>
            <a:off x="4679150" y="1266325"/>
            <a:ext cx="4153149" cy="1399256"/>
          </a:xfrm>
          <a:prstGeom prst="rect">
            <a:avLst/>
          </a:prstGeom>
          <a:noFill/>
          <a:ln>
            <a:noFill/>
          </a:ln>
        </p:spPr>
      </p:pic>
      <p:pic>
        <p:nvPicPr>
          <p:cNvPr id="221" name="Google Shape;221;p33"/>
          <p:cNvPicPr preferRelativeResize="0"/>
          <p:nvPr/>
        </p:nvPicPr>
        <p:blipFill>
          <a:blip r:embed="rId5">
            <a:alphaModFix/>
          </a:blip>
          <a:stretch>
            <a:fillRect/>
          </a:stretch>
        </p:blipFill>
        <p:spPr>
          <a:xfrm>
            <a:off x="311700" y="3074120"/>
            <a:ext cx="4367452" cy="1494905"/>
          </a:xfrm>
          <a:prstGeom prst="rect">
            <a:avLst/>
          </a:prstGeom>
          <a:noFill/>
          <a:ln>
            <a:noFill/>
          </a:ln>
        </p:spPr>
      </p:pic>
      <p:pic>
        <p:nvPicPr>
          <p:cNvPr id="222" name="Google Shape;222;p33"/>
          <p:cNvPicPr preferRelativeResize="0"/>
          <p:nvPr/>
        </p:nvPicPr>
        <p:blipFill>
          <a:blip r:embed="rId6">
            <a:alphaModFix/>
          </a:blip>
          <a:stretch>
            <a:fillRect/>
          </a:stretch>
        </p:blipFill>
        <p:spPr>
          <a:xfrm>
            <a:off x="4784725" y="3074125"/>
            <a:ext cx="4047570" cy="1399250"/>
          </a:xfrm>
          <a:prstGeom prst="rect">
            <a:avLst/>
          </a:prstGeom>
          <a:noFill/>
          <a:ln>
            <a:noFill/>
          </a:ln>
        </p:spPr>
      </p:pic>
      <p:sp>
        <p:nvSpPr>
          <p:cNvPr id="223" name="Google Shape;223;p33"/>
          <p:cNvSpPr txBox="1"/>
          <p:nvPr/>
        </p:nvSpPr>
        <p:spPr>
          <a:xfrm>
            <a:off x="823200" y="2748325"/>
            <a:ext cx="374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Fig1 - CPU and RAM utilization with 1 executor and 1 core</a:t>
            </a:r>
            <a:endParaRPr sz="1800">
              <a:solidFill>
                <a:schemeClr val="dk2"/>
              </a:solidFill>
              <a:latin typeface="Open Sans"/>
              <a:ea typeface="Open Sans"/>
              <a:cs typeface="Open Sans"/>
              <a:sym typeface="Open Sans"/>
            </a:endParaRPr>
          </a:p>
        </p:txBody>
      </p:sp>
      <p:sp>
        <p:nvSpPr>
          <p:cNvPr id="224" name="Google Shape;224;p33"/>
          <p:cNvSpPr txBox="1"/>
          <p:nvPr/>
        </p:nvSpPr>
        <p:spPr>
          <a:xfrm>
            <a:off x="4926888" y="2700500"/>
            <a:ext cx="390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Fig2 -  CPU and RAM utilization with 1 executor and 2 cores</a:t>
            </a:r>
            <a:endParaRPr sz="1000">
              <a:solidFill>
                <a:schemeClr val="dk2"/>
              </a:solidFill>
              <a:latin typeface="Open Sans"/>
              <a:ea typeface="Open Sans"/>
              <a:cs typeface="Open Sans"/>
              <a:sym typeface="Open Sans"/>
            </a:endParaRPr>
          </a:p>
        </p:txBody>
      </p:sp>
      <p:sp>
        <p:nvSpPr>
          <p:cNvPr id="225" name="Google Shape;225;p33"/>
          <p:cNvSpPr txBox="1"/>
          <p:nvPr/>
        </p:nvSpPr>
        <p:spPr>
          <a:xfrm>
            <a:off x="418850" y="4569025"/>
            <a:ext cx="426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Fig3 -  CPU and RAM utilization with 1 executor and 3 cores</a:t>
            </a:r>
            <a:endParaRPr sz="1000">
              <a:solidFill>
                <a:schemeClr val="dk2"/>
              </a:solidFill>
              <a:latin typeface="Open Sans"/>
              <a:ea typeface="Open Sans"/>
              <a:cs typeface="Open Sans"/>
              <a:sym typeface="Open Sans"/>
            </a:endParaRPr>
          </a:p>
        </p:txBody>
      </p:sp>
      <p:sp>
        <p:nvSpPr>
          <p:cNvPr id="226" name="Google Shape;226;p33"/>
          <p:cNvSpPr txBox="1"/>
          <p:nvPr/>
        </p:nvSpPr>
        <p:spPr>
          <a:xfrm>
            <a:off x="4869675" y="4587275"/>
            <a:ext cx="411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Open Sans"/>
                <a:ea typeface="Open Sans"/>
                <a:cs typeface="Open Sans"/>
                <a:sym typeface="Open Sans"/>
              </a:rPr>
              <a:t>Fig4 -  CPU and RAM utilization with 1 executor and 4 cores</a:t>
            </a:r>
            <a:endParaRPr sz="10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996900" y="558925"/>
            <a:ext cx="1150200" cy="7074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040"/>
              <a:t>Goals</a:t>
            </a:r>
            <a:endParaRPr sz="3040"/>
          </a:p>
        </p:txBody>
      </p:sp>
      <p:sp>
        <p:nvSpPr>
          <p:cNvPr id="232" name="Google Shape;232;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t/>
            </a:r>
            <a:endParaRPr/>
          </a:p>
          <a:p>
            <a:pPr indent="-298450" lvl="0" marL="457200" rtl="0" algn="l">
              <a:lnSpc>
                <a:spcPct val="150000"/>
              </a:lnSpc>
              <a:spcBef>
                <a:spcPts val="1200"/>
              </a:spcBef>
              <a:spcAft>
                <a:spcPts val="0"/>
              </a:spcAft>
              <a:buSzPct val="100000"/>
              <a:buFont typeface="Roboto"/>
              <a:buChar char="●"/>
            </a:pPr>
            <a:r>
              <a:rPr lang="en" sz="2000">
                <a:latin typeface="Roboto"/>
                <a:ea typeface="Roboto"/>
                <a:cs typeface="Roboto"/>
                <a:sym typeface="Roboto"/>
              </a:rPr>
              <a:t>E</a:t>
            </a:r>
            <a:r>
              <a:rPr lang="en" sz="2000">
                <a:latin typeface="Roboto"/>
                <a:ea typeface="Roboto"/>
                <a:cs typeface="Roboto"/>
                <a:sym typeface="Roboto"/>
              </a:rPr>
              <a:t>xplore PySpark ML and machine learning algorithms ✅</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We implemented Naive Bayes, SVM and Logistic Regression</a:t>
            </a:r>
            <a:endParaRPr sz="2000">
              <a:latin typeface="Roboto"/>
              <a:ea typeface="Roboto"/>
              <a:cs typeface="Roboto"/>
              <a:sym typeface="Roboto"/>
            </a:endParaRPr>
          </a:p>
          <a:p>
            <a:pPr indent="-298450" lvl="0" marL="457200" rtl="0" algn="l">
              <a:lnSpc>
                <a:spcPct val="150000"/>
              </a:lnSpc>
              <a:spcBef>
                <a:spcPts val="0"/>
              </a:spcBef>
              <a:spcAft>
                <a:spcPts val="0"/>
              </a:spcAft>
              <a:buSzPct val="100000"/>
              <a:buFont typeface="Roboto"/>
              <a:buChar char="●"/>
            </a:pPr>
            <a:r>
              <a:rPr lang="en" sz="2000">
                <a:latin typeface="Roboto"/>
                <a:ea typeface="Roboto"/>
                <a:cs typeface="Roboto"/>
                <a:sym typeface="Roboto"/>
              </a:rPr>
              <a:t>Measure key performance metrics ✅</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CPU Usage ✅: Plotted usage graph</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Latency ✅ : Measured latency for different no of cores and ML algorithms</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Memory ✅: Plotted usage graph</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Disk I/0 ❌ - psutil measures disk_io_counters using /proc/diskstats file and gives a cumulative io count and includes other processes as well. Hence we could not measure Disk IO instantaneously for only the spark process.</a:t>
            </a:r>
            <a:endParaRPr sz="2000">
              <a:latin typeface="Roboto"/>
              <a:ea typeface="Roboto"/>
              <a:cs typeface="Roboto"/>
              <a:sym typeface="Roboto"/>
            </a:endParaRPr>
          </a:p>
          <a:p>
            <a:pPr indent="-298450" lvl="0" marL="457200" rtl="0" algn="l">
              <a:lnSpc>
                <a:spcPct val="150000"/>
              </a:lnSpc>
              <a:spcBef>
                <a:spcPts val="0"/>
              </a:spcBef>
              <a:spcAft>
                <a:spcPts val="0"/>
              </a:spcAft>
              <a:buSzPct val="100000"/>
              <a:buFont typeface="Roboto"/>
              <a:buChar char="●"/>
            </a:pPr>
            <a:r>
              <a:rPr lang="en" sz="2000">
                <a:latin typeface="Roboto"/>
                <a:ea typeface="Roboto"/>
                <a:cs typeface="Roboto"/>
                <a:sym typeface="Roboto"/>
              </a:rPr>
              <a:t>Experiment with different different system configurations ✅</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Char char="○"/>
            </a:pPr>
            <a:r>
              <a:rPr lang="en" sz="2000">
                <a:latin typeface="Roboto"/>
                <a:ea typeface="Roboto"/>
                <a:cs typeface="Roboto"/>
                <a:sym typeface="Roboto"/>
              </a:rPr>
              <a:t>Explored </a:t>
            </a:r>
            <a:r>
              <a:rPr lang="en" sz="2000">
                <a:solidFill>
                  <a:srgbClr val="4A86E8"/>
                </a:solidFill>
                <a:latin typeface="Roboto"/>
                <a:ea typeface="Roboto"/>
                <a:cs typeface="Roboto"/>
                <a:sym typeface="Roboto"/>
              </a:rPr>
              <a:t> </a:t>
            </a:r>
            <a:r>
              <a:rPr lang="en" sz="2000">
                <a:latin typeface="Roboto"/>
                <a:ea typeface="Roboto"/>
                <a:cs typeface="Roboto"/>
                <a:sym typeface="Roboto"/>
              </a:rPr>
              <a:t>CPU architectures like Mac M1 Apple Silicon and Intel(R) Core(TM) i5-8265U</a:t>
            </a:r>
            <a:endParaRPr sz="2000">
              <a:latin typeface="Roboto"/>
              <a:ea typeface="Roboto"/>
              <a:cs typeface="Roboto"/>
              <a:sym typeface="Roboto"/>
            </a:endParaRPr>
          </a:p>
          <a:p>
            <a:pPr indent="-298450" lvl="1" marL="914400" rtl="0" algn="l">
              <a:lnSpc>
                <a:spcPct val="150000"/>
              </a:lnSpc>
              <a:spcBef>
                <a:spcPts val="0"/>
              </a:spcBef>
              <a:spcAft>
                <a:spcPts val="0"/>
              </a:spcAft>
              <a:buSzPct val="100000"/>
              <a:buFont typeface="Roboto"/>
              <a:buChar char="○"/>
            </a:pPr>
            <a:r>
              <a:rPr lang="en" sz="2000">
                <a:latin typeface="Roboto"/>
                <a:ea typeface="Roboto"/>
                <a:cs typeface="Roboto"/>
                <a:sym typeface="Roboto"/>
              </a:rPr>
              <a:t>Varied no of cores to observe the effect of parallelization</a:t>
            </a:r>
            <a:endParaRPr sz="2000">
              <a:latin typeface="Roboto"/>
              <a:ea typeface="Roboto"/>
              <a:cs typeface="Roboto"/>
              <a:sym typeface="Roboto"/>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ctrTitle"/>
          </p:nvPr>
        </p:nvSpPr>
        <p:spPr>
          <a:xfrm>
            <a:off x="3151825" y="1709100"/>
            <a:ext cx="2746800" cy="7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59">
                <a:solidFill>
                  <a:srgbClr val="434343"/>
                </a:solidFill>
              </a:rPr>
              <a:t>Thank you!</a:t>
            </a:r>
            <a:endParaRPr sz="3659">
              <a:solidFill>
                <a:srgbClr val="434343"/>
              </a:solidFill>
            </a:endParaRPr>
          </a:p>
        </p:txBody>
      </p:sp>
      <p:sp>
        <p:nvSpPr>
          <p:cNvPr id="238" name="Google Shape;238;p35"/>
          <p:cNvSpPr txBox="1"/>
          <p:nvPr/>
        </p:nvSpPr>
        <p:spPr>
          <a:xfrm>
            <a:off x="1650300" y="3271225"/>
            <a:ext cx="5843400" cy="6156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Team members: Charchit Saraswat, Debanjan Mondal, Niyati Sharma, Siddharth Jain</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721250" y="1061100"/>
            <a:ext cx="7284000" cy="3130800"/>
          </a:xfrm>
          <a:prstGeom prst="rect">
            <a:avLst/>
          </a:prstGeom>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latin typeface="Roboto"/>
              <a:ea typeface="Roboto"/>
              <a:cs typeface="Roboto"/>
              <a:sym typeface="Roboto"/>
            </a:endParaRPr>
          </a:p>
          <a:p>
            <a:pPr indent="-317500" lvl="0" marL="457200" rtl="0" algn="l">
              <a:spcBef>
                <a:spcPts val="120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Platforms like Amazon, Yelp accumulate a substantial volume of customer reviews</a:t>
            </a:r>
            <a:endParaRPr sz="1400">
              <a:solidFill>
                <a:srgbClr val="212121"/>
              </a:solidFill>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Manual review analysis is time-consuming, requires extensive labor, and susceptible to human biases</a:t>
            </a:r>
            <a:endParaRPr sz="1400">
              <a:solidFill>
                <a:srgbClr val="212121"/>
              </a:solidFill>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Implementing automation is crucial for the effective handling and analysis of the extensive online feedback</a:t>
            </a:r>
            <a:endParaRPr sz="1400">
              <a:solidFill>
                <a:srgbClr val="212121"/>
              </a:solidFill>
              <a:latin typeface="Roboto"/>
              <a:ea typeface="Roboto"/>
              <a:cs typeface="Roboto"/>
              <a:sym typeface="Roboto"/>
            </a:endParaRPr>
          </a:p>
          <a:p>
            <a:pPr indent="-317500" lvl="0" marL="457200" rtl="0" algn="l">
              <a:spcBef>
                <a:spcPts val="0"/>
              </a:spcBef>
              <a:spcAft>
                <a:spcPts val="0"/>
              </a:spcAft>
              <a:buClr>
                <a:srgbClr val="212121"/>
              </a:buClr>
              <a:buSzPts val="1400"/>
              <a:buFont typeface="Roboto"/>
              <a:buChar char="●"/>
            </a:pPr>
            <a:r>
              <a:rPr lang="en" sz="1400">
                <a:solidFill>
                  <a:srgbClr val="212121"/>
                </a:solidFill>
                <a:latin typeface="Roboto"/>
                <a:ea typeface="Roboto"/>
                <a:cs typeface="Roboto"/>
                <a:sym typeface="Roboto"/>
              </a:rPr>
              <a:t>PySpark facilitates distributed computing, enabling the efficient processing of extensive datasets, fostering scalability in data operations</a:t>
            </a:r>
            <a:endParaRPr sz="1400">
              <a:solidFill>
                <a:srgbClr val="212121"/>
              </a:solidFill>
              <a:latin typeface="Roboto"/>
              <a:ea typeface="Roboto"/>
              <a:cs typeface="Roboto"/>
              <a:sym typeface="Roboto"/>
            </a:endParaRPr>
          </a:p>
          <a:p>
            <a:pPr indent="0" lvl="0" marL="457200" rtl="0" algn="l">
              <a:spcBef>
                <a:spcPts val="1200"/>
              </a:spcBef>
              <a:spcAft>
                <a:spcPts val="0"/>
              </a:spcAft>
              <a:buNone/>
            </a:pPr>
            <a:r>
              <a:t/>
            </a:r>
            <a:endParaRPr sz="1400">
              <a:solidFill>
                <a:srgbClr val="212121"/>
              </a:solidFill>
              <a:latin typeface="Roboto"/>
              <a:ea typeface="Roboto"/>
              <a:cs typeface="Roboto"/>
              <a:sym typeface="Roboto"/>
            </a:endParaRPr>
          </a:p>
          <a:p>
            <a:pPr indent="0" lvl="0" marL="457200" rtl="0" algn="l">
              <a:spcBef>
                <a:spcPts val="1200"/>
              </a:spcBef>
              <a:spcAft>
                <a:spcPts val="1200"/>
              </a:spcAft>
              <a:buNone/>
            </a:pPr>
            <a:r>
              <a:t/>
            </a:r>
            <a:endParaRPr sz="1500">
              <a:solidFill>
                <a:srgbClr val="212121"/>
              </a:solidFill>
              <a:highlight>
                <a:srgbClr val="F7F7F8"/>
              </a:highlight>
              <a:latin typeface="Roboto"/>
              <a:ea typeface="Roboto"/>
              <a:cs typeface="Roboto"/>
              <a:sym typeface="Roboto"/>
            </a:endParaRPr>
          </a:p>
        </p:txBody>
      </p:sp>
      <p:sp>
        <p:nvSpPr>
          <p:cNvPr id="80" name="Google Shape;80;p15"/>
          <p:cNvSpPr txBox="1"/>
          <p:nvPr>
            <p:ph type="title"/>
          </p:nvPr>
        </p:nvSpPr>
        <p:spPr>
          <a:xfrm>
            <a:off x="721250" y="353700"/>
            <a:ext cx="48900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Motivation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621625" y="445025"/>
            <a:ext cx="8210700" cy="707400"/>
          </a:xfrm>
          <a:prstGeom prst="rect">
            <a:avLst/>
          </a:prstGeom>
          <a:ln cap="flat" cmpd="sng" w="38100">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Pipeline</a:t>
            </a:r>
            <a:endParaRPr sz="3000"/>
          </a:p>
        </p:txBody>
      </p:sp>
      <p:pic>
        <p:nvPicPr>
          <p:cNvPr id="86" name="Google Shape;86;p16"/>
          <p:cNvPicPr preferRelativeResize="0"/>
          <p:nvPr/>
        </p:nvPicPr>
        <p:blipFill>
          <a:blip r:embed="rId3">
            <a:alphaModFix/>
          </a:blip>
          <a:stretch>
            <a:fillRect/>
          </a:stretch>
        </p:blipFill>
        <p:spPr>
          <a:xfrm>
            <a:off x="621625" y="1234875"/>
            <a:ext cx="7078800" cy="398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Methodology - Data preprocessing</a:t>
            </a:r>
            <a:endParaRPr sz="3000"/>
          </a:p>
        </p:txBody>
      </p:sp>
      <p:sp>
        <p:nvSpPr>
          <p:cNvPr id="92" name="Google Shape;92;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Create a dataframe from the reviews dataset</a:t>
            </a:r>
            <a:endParaRPr/>
          </a:p>
          <a:p>
            <a:pPr indent="-342900" lvl="0" marL="457200" rtl="0" algn="l">
              <a:spcBef>
                <a:spcPts val="0"/>
              </a:spcBef>
              <a:spcAft>
                <a:spcPts val="0"/>
              </a:spcAft>
              <a:buSzPts val="1800"/>
              <a:buChar char="●"/>
            </a:pPr>
            <a:r>
              <a:rPr lang="en"/>
              <a:t>Filter out the null values for </a:t>
            </a:r>
            <a:r>
              <a:rPr b="1" lang="en"/>
              <a:t>reviewText</a:t>
            </a:r>
            <a:r>
              <a:rPr lang="en"/>
              <a:t>, replace null values in summary column with empty string for the </a:t>
            </a:r>
            <a:r>
              <a:rPr b="1" lang="en"/>
              <a:t>summary</a:t>
            </a:r>
            <a:r>
              <a:rPr lang="en"/>
              <a:t> field</a:t>
            </a:r>
            <a:endParaRPr/>
          </a:p>
          <a:p>
            <a:pPr indent="-342900" lvl="0" marL="457200" rtl="0" algn="l">
              <a:spcBef>
                <a:spcPts val="0"/>
              </a:spcBef>
              <a:spcAft>
                <a:spcPts val="0"/>
              </a:spcAft>
              <a:buSzPts val="1800"/>
              <a:buChar char="●"/>
            </a:pPr>
            <a:r>
              <a:rPr lang="en"/>
              <a:t>Create a primary key </a:t>
            </a:r>
            <a:endParaRPr/>
          </a:p>
          <a:p>
            <a:pPr indent="-342900" lvl="0" marL="457200" rtl="0" algn="l">
              <a:spcBef>
                <a:spcPts val="0"/>
              </a:spcBef>
              <a:spcAft>
                <a:spcPts val="0"/>
              </a:spcAft>
              <a:buSzPts val="1800"/>
              <a:buChar char="●"/>
            </a:pPr>
            <a:r>
              <a:rPr lang="en"/>
              <a:t>Finally, the dataframe is split into training, validation, and test</a:t>
            </a:r>
            <a:endParaRPr/>
          </a:p>
          <a:p>
            <a:pPr indent="-342900" lvl="0" marL="457200" rtl="0" algn="l">
              <a:spcBef>
                <a:spcPts val="0"/>
              </a:spcBef>
              <a:spcAft>
                <a:spcPts val="0"/>
              </a:spcAft>
              <a:buSzPts val="1800"/>
              <a:buChar char="●"/>
            </a:pPr>
            <a:r>
              <a:rPr lang="en"/>
              <a:t>To measure performance, we ran PySpark on the main thread and spawned a parallel thread to run the monitoring code.</a:t>
            </a:r>
            <a:endParaRPr/>
          </a:p>
          <a:p>
            <a:pPr indent="-342900" lvl="0" marL="457200" rtl="0" algn="l">
              <a:spcBef>
                <a:spcPts val="0"/>
              </a:spcBef>
              <a:spcAft>
                <a:spcPts val="0"/>
              </a:spcAft>
              <a:buSzPts val="1800"/>
              <a:buChar char="●"/>
            </a:pPr>
            <a:r>
              <a:rPr lang="en"/>
              <a:t>To extract system data we used psutil and measured it at an interval of 1 sec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2627400" y="434875"/>
            <a:ext cx="3889200" cy="70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3040"/>
              <a:t>Methodology - Algorithms</a:t>
            </a:r>
            <a:endParaRPr sz="3040"/>
          </a:p>
        </p:txBody>
      </p:sp>
      <p:sp>
        <p:nvSpPr>
          <p:cNvPr id="98" name="Google Shape;98;p18"/>
          <p:cNvSpPr txBox="1"/>
          <p:nvPr>
            <p:ph idx="1" type="body"/>
          </p:nvPr>
        </p:nvSpPr>
        <p:spPr>
          <a:xfrm>
            <a:off x="0" y="1266325"/>
            <a:ext cx="3095100" cy="355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solidFill>
                  <a:schemeClr val="accent5"/>
                </a:solidFill>
                <a:latin typeface="Roboto"/>
                <a:ea typeface="Roboto"/>
                <a:cs typeface="Roboto"/>
                <a:sym typeface="Roboto"/>
              </a:rPr>
              <a:t>Naive Bayes</a:t>
            </a:r>
            <a:endParaRPr b="1" sz="1400">
              <a:solidFill>
                <a:schemeClr val="accent5"/>
              </a:solidFill>
              <a:latin typeface="Roboto"/>
              <a:ea typeface="Roboto"/>
              <a:cs typeface="Roboto"/>
              <a:sym typeface="Roboto"/>
            </a:endParaRPr>
          </a:p>
          <a:p>
            <a:pPr indent="-317500" lvl="0" marL="457200" rtl="0" algn="l">
              <a:spcBef>
                <a:spcPts val="1200"/>
              </a:spcBef>
              <a:spcAft>
                <a:spcPts val="0"/>
              </a:spcAft>
              <a:buSzPts val="1400"/>
              <a:buFont typeface="Roboto"/>
              <a:buChar char="●"/>
            </a:pPr>
            <a:r>
              <a:rPr lang="en" sz="1400">
                <a:latin typeface="Roboto"/>
                <a:ea typeface="Roboto"/>
                <a:cs typeface="Roboto"/>
                <a:sym typeface="Roboto"/>
              </a:rPr>
              <a:t>A</a:t>
            </a:r>
            <a:r>
              <a:rPr lang="en" sz="1400">
                <a:latin typeface="Roboto"/>
                <a:ea typeface="Roboto"/>
                <a:cs typeface="Roboto"/>
                <a:sym typeface="Roboto"/>
              </a:rPr>
              <a:t> probabilistic classification algorithm based on </a:t>
            </a:r>
            <a:r>
              <a:rPr lang="en" sz="1400">
                <a:latin typeface="Roboto"/>
                <a:ea typeface="Roboto"/>
                <a:cs typeface="Roboto"/>
                <a:sym typeface="Roboto"/>
              </a:rPr>
              <a:t>Bayes’</a:t>
            </a:r>
            <a:r>
              <a:rPr lang="en" sz="1400">
                <a:latin typeface="Roboto"/>
                <a:ea typeface="Roboto"/>
                <a:cs typeface="Roboto"/>
                <a:sym typeface="Roboto"/>
              </a:rPr>
              <a:t> theorem</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Assumes strong </a:t>
            </a:r>
            <a:r>
              <a:rPr lang="en" sz="1400">
                <a:latin typeface="Roboto"/>
                <a:ea typeface="Roboto"/>
                <a:cs typeface="Roboto"/>
                <a:sym typeface="Roboto"/>
              </a:rPr>
              <a:t>independence</a:t>
            </a:r>
            <a:r>
              <a:rPr lang="en" sz="1400">
                <a:latin typeface="Roboto"/>
                <a:ea typeface="Roboto"/>
                <a:cs typeface="Roboto"/>
                <a:sym typeface="Roboto"/>
              </a:rPr>
              <a:t> between the features</a:t>
            </a:r>
            <a:endParaRPr sz="1400">
              <a:latin typeface="Roboto"/>
              <a:ea typeface="Roboto"/>
              <a:cs typeface="Roboto"/>
              <a:sym typeface="Roboto"/>
            </a:endParaRPr>
          </a:p>
        </p:txBody>
      </p:sp>
      <p:sp>
        <p:nvSpPr>
          <p:cNvPr id="99" name="Google Shape;99;p18"/>
          <p:cNvSpPr txBox="1"/>
          <p:nvPr>
            <p:ph idx="1" type="body"/>
          </p:nvPr>
        </p:nvSpPr>
        <p:spPr>
          <a:xfrm>
            <a:off x="3198000" y="1266325"/>
            <a:ext cx="3095100" cy="3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accent5"/>
                </a:solidFill>
                <a:latin typeface="Roboto"/>
                <a:ea typeface="Roboto"/>
                <a:cs typeface="Roboto"/>
                <a:sym typeface="Roboto"/>
              </a:rPr>
              <a:t>Support Vector Machine (SVMs)</a:t>
            </a:r>
            <a:endParaRPr b="1" sz="1400">
              <a:solidFill>
                <a:schemeClr val="accent5"/>
              </a:solidFill>
              <a:latin typeface="Roboto"/>
              <a:ea typeface="Roboto"/>
              <a:cs typeface="Roboto"/>
              <a:sym typeface="Roboto"/>
            </a:endParaRPr>
          </a:p>
          <a:p>
            <a:pPr indent="-317500" lvl="0" marL="457200" rtl="0" algn="l">
              <a:spcBef>
                <a:spcPts val="1200"/>
              </a:spcBef>
              <a:spcAft>
                <a:spcPts val="0"/>
              </a:spcAft>
              <a:buSzPts val="1400"/>
              <a:buFont typeface="Roboto"/>
              <a:buChar char="●"/>
            </a:pPr>
            <a:r>
              <a:rPr lang="en" sz="1400">
                <a:latin typeface="Roboto"/>
                <a:ea typeface="Roboto"/>
                <a:cs typeface="Roboto"/>
                <a:sym typeface="Roboto"/>
              </a:rPr>
              <a:t>A</a:t>
            </a:r>
            <a:r>
              <a:rPr lang="en" sz="1400">
                <a:latin typeface="Roboto"/>
                <a:ea typeface="Roboto"/>
                <a:cs typeface="Roboto"/>
                <a:sym typeface="Roboto"/>
              </a:rPr>
              <a:t>n algorithm for classification tasks that finds an optimal hyperplane to maximize the margin between classes.</a:t>
            </a:r>
            <a:endParaRPr sz="1400">
              <a:latin typeface="Roboto"/>
              <a:ea typeface="Roboto"/>
              <a:cs typeface="Roboto"/>
              <a:sym typeface="Roboto"/>
            </a:endParaRPr>
          </a:p>
          <a:p>
            <a:pPr indent="0" lvl="0" marL="0" rtl="0" algn="l">
              <a:spcBef>
                <a:spcPts val="1200"/>
              </a:spcBef>
              <a:spcAft>
                <a:spcPts val="1200"/>
              </a:spcAft>
              <a:buNone/>
            </a:pPr>
            <a:r>
              <a:t/>
            </a:r>
            <a:endParaRPr sz="1400">
              <a:latin typeface="Roboto"/>
              <a:ea typeface="Roboto"/>
              <a:cs typeface="Roboto"/>
              <a:sym typeface="Roboto"/>
            </a:endParaRPr>
          </a:p>
        </p:txBody>
      </p:sp>
      <p:sp>
        <p:nvSpPr>
          <p:cNvPr id="100" name="Google Shape;100;p18"/>
          <p:cNvSpPr txBox="1"/>
          <p:nvPr>
            <p:ph idx="1" type="body"/>
          </p:nvPr>
        </p:nvSpPr>
        <p:spPr>
          <a:xfrm>
            <a:off x="6179400" y="1266325"/>
            <a:ext cx="2901300" cy="355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solidFill>
                  <a:schemeClr val="accent5"/>
                </a:solidFill>
                <a:highlight>
                  <a:schemeClr val="lt1"/>
                </a:highlight>
                <a:latin typeface="Roboto"/>
                <a:ea typeface="Roboto"/>
                <a:cs typeface="Roboto"/>
                <a:sym typeface="Roboto"/>
              </a:rPr>
              <a:t>Logistic Regression</a:t>
            </a:r>
            <a:endParaRPr b="1" sz="1400">
              <a:solidFill>
                <a:schemeClr val="accent5"/>
              </a:solidFill>
              <a:highlight>
                <a:schemeClr val="lt1"/>
              </a:highlight>
              <a:latin typeface="Roboto"/>
              <a:ea typeface="Roboto"/>
              <a:cs typeface="Roboto"/>
              <a:sym typeface="Roboto"/>
            </a:endParaRPr>
          </a:p>
          <a:p>
            <a:pPr indent="-317500" lvl="0" marL="457200" rtl="0" algn="l">
              <a:spcBef>
                <a:spcPts val="1200"/>
              </a:spcBef>
              <a:spcAft>
                <a:spcPts val="0"/>
              </a:spcAft>
              <a:buSzPts val="1400"/>
              <a:buFont typeface="Roboto"/>
              <a:buChar char="●"/>
            </a:pPr>
            <a:r>
              <a:rPr lang="en" sz="1400">
                <a:latin typeface="Roboto"/>
                <a:ea typeface="Roboto"/>
                <a:cs typeface="Roboto"/>
                <a:sym typeface="Roboto"/>
              </a:rPr>
              <a:t>A classification algorithm that predicts the probability of categorical outcomes using a logistic function.</a:t>
            </a:r>
            <a:endParaRPr sz="14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55950" y="1548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00"/>
              <a:t>Code Snippets - Data Processing</a:t>
            </a:r>
            <a:endParaRPr sz="3000"/>
          </a:p>
          <a:p>
            <a:pPr indent="0" lvl="0" marL="0" rtl="0" algn="l">
              <a:spcBef>
                <a:spcPts val="0"/>
              </a:spcBef>
              <a:spcAft>
                <a:spcPts val="0"/>
              </a:spcAft>
              <a:buSzPts val="990"/>
              <a:buNone/>
            </a:pPr>
            <a:r>
              <a:t/>
            </a:r>
            <a:endParaRPr sz="3000"/>
          </a:p>
        </p:txBody>
      </p:sp>
      <p:pic>
        <p:nvPicPr>
          <p:cNvPr id="106" name="Google Shape;106;p19"/>
          <p:cNvPicPr preferRelativeResize="0"/>
          <p:nvPr/>
        </p:nvPicPr>
        <p:blipFill>
          <a:blip r:embed="rId3">
            <a:alphaModFix/>
          </a:blip>
          <a:stretch>
            <a:fillRect/>
          </a:stretch>
        </p:blipFill>
        <p:spPr>
          <a:xfrm>
            <a:off x="161425" y="765725"/>
            <a:ext cx="6191252" cy="355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55950" y="1548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00"/>
              <a:t>Code Snippets - Training and Evauation</a:t>
            </a:r>
            <a:endParaRPr sz="3000"/>
          </a:p>
          <a:p>
            <a:pPr indent="0" lvl="0" marL="0" rtl="0" algn="l">
              <a:spcBef>
                <a:spcPts val="0"/>
              </a:spcBef>
              <a:spcAft>
                <a:spcPts val="0"/>
              </a:spcAft>
              <a:buSzPts val="990"/>
              <a:buNone/>
            </a:pPr>
            <a:r>
              <a:t/>
            </a:r>
            <a:endParaRPr sz="3000"/>
          </a:p>
        </p:txBody>
      </p:sp>
      <p:pic>
        <p:nvPicPr>
          <p:cNvPr id="112" name="Google Shape;112;p20"/>
          <p:cNvPicPr preferRelativeResize="0"/>
          <p:nvPr/>
        </p:nvPicPr>
        <p:blipFill>
          <a:blip r:embed="rId3">
            <a:alphaModFix/>
          </a:blip>
          <a:stretch>
            <a:fillRect/>
          </a:stretch>
        </p:blipFill>
        <p:spPr>
          <a:xfrm>
            <a:off x="161425" y="965525"/>
            <a:ext cx="6525127" cy="379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55950" y="1548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00"/>
              <a:t>Code Snippets - Monitoring</a:t>
            </a:r>
            <a:endParaRPr sz="3000"/>
          </a:p>
          <a:p>
            <a:pPr indent="0" lvl="0" marL="0" rtl="0" algn="l">
              <a:spcBef>
                <a:spcPts val="0"/>
              </a:spcBef>
              <a:spcAft>
                <a:spcPts val="0"/>
              </a:spcAft>
              <a:buSzPts val="990"/>
              <a:buNone/>
            </a:pPr>
            <a:r>
              <a:t/>
            </a:r>
            <a:endParaRPr sz="3000"/>
          </a:p>
        </p:txBody>
      </p:sp>
      <p:pic>
        <p:nvPicPr>
          <p:cNvPr id="118" name="Google Shape;118;p21"/>
          <p:cNvPicPr preferRelativeResize="0"/>
          <p:nvPr/>
        </p:nvPicPr>
        <p:blipFill>
          <a:blip r:embed="rId3">
            <a:alphaModFix/>
          </a:blip>
          <a:stretch>
            <a:fillRect/>
          </a:stretch>
        </p:blipFill>
        <p:spPr>
          <a:xfrm>
            <a:off x="152400" y="862275"/>
            <a:ext cx="4341400" cy="4128824"/>
          </a:xfrm>
          <a:prstGeom prst="rect">
            <a:avLst/>
          </a:prstGeom>
          <a:noFill/>
          <a:ln>
            <a:noFill/>
          </a:ln>
        </p:spPr>
      </p:pic>
      <p:pic>
        <p:nvPicPr>
          <p:cNvPr id="119" name="Google Shape;119;p21"/>
          <p:cNvPicPr preferRelativeResize="0"/>
          <p:nvPr/>
        </p:nvPicPr>
        <p:blipFill>
          <a:blip r:embed="rId4">
            <a:alphaModFix/>
          </a:blip>
          <a:stretch>
            <a:fillRect/>
          </a:stretch>
        </p:blipFill>
        <p:spPr>
          <a:xfrm>
            <a:off x="4954000" y="1231250"/>
            <a:ext cx="4028574" cy="3280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